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oming Soon" panose="020B0604020202020204" charset="0"/>
      <p:regular r:id="rId30"/>
    </p:embeddedFont>
    <p:embeddedFont>
      <p:font typeface="Lato" panose="020F0502020204030203" pitchFamily="34" charset="0"/>
      <p:regular r:id="rId31"/>
      <p:bold r:id="rId32"/>
      <p:italic r:id="rId33"/>
      <p:boldItalic r:id="rId34"/>
    </p:embeddedFont>
    <p:embeddedFont>
      <p:font typeface="Lexend" panose="020B0604020202020204" charset="0"/>
      <p:regular r:id="rId35"/>
      <p:bold r:id="rId36"/>
    </p:embeddedFont>
    <p:embeddedFont>
      <p:font typeface="Playfair Display" panose="00000500000000000000"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6e4e2d37c1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6e4e2d37c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6e4e2d37c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6e4e2d37c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6e4e2d37c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6e4e2d37c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e4e2d37c1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6e4e2d37c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6e4e2d37c1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6e4e2d37c1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e4e2d37c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6e4e2d37c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e4e2d37c1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6e4e2d37c1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e4e2d37c1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6e4e2d37c1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e4e2d37c1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e4e2d37c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e4e2d37c1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6e4e2d37c1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e4e2d37c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6e4e2d37c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70d5f25bc0_4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70d5f25bc0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e4e2d37c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e4e2d37c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6e4e2d37c1_0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6e4e2d37c1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e4e2d37c1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e4e2d37c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6e4e2d37c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6e4e2d37c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e4e2d37c1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e4e2d37c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e4e2d37c1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6e4e2d37c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6e4e2d37c1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6e4e2d37c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e4e2d37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e4e2d3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6e4e2d37c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6e4e2d37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6e4e2d37c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6e4e2d37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e4e2d37c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6e4e2d37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6e4e2d37c1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6e4e2d37c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e4e2d37c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6e4e2d37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6e4e2d37c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6e4e2d37c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13" name="Google Shape;13;p2"/>
          <p:cNvSpPr txBox="1">
            <a:spLocks noGrp="1"/>
          </p:cNvSpPr>
          <p:nvPr>
            <p:ph type="ctrTitle"/>
          </p:nvPr>
        </p:nvSpPr>
        <p:spPr>
          <a:xfrm>
            <a:off x="630600" y="136800"/>
            <a:ext cx="7893000" cy="1853700"/>
          </a:xfrm>
          <a:prstGeom prst="rect">
            <a:avLst/>
          </a:prstGeom>
        </p:spPr>
        <p:txBody>
          <a:bodyPr spcFirstLastPara="1" wrap="square" lIns="91425" tIns="91425" rIns="91425" bIns="91425" anchor="b" anchorCtr="0">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4" name="Google Shape;14;p2"/>
          <p:cNvSpPr txBox="1">
            <a:spLocks noGrp="1"/>
          </p:cNvSpPr>
          <p:nvPr>
            <p:ph type="subTitle" idx="1"/>
          </p:nvPr>
        </p:nvSpPr>
        <p:spPr>
          <a:xfrm>
            <a:off x="630600" y="3228375"/>
            <a:ext cx="7893000" cy="1274100"/>
          </a:xfrm>
          <a:prstGeom prst="rect">
            <a:avLst/>
          </a:prstGeom>
        </p:spPr>
        <p:txBody>
          <a:bodyPr spcFirstLastPara="1" wrap="square" lIns="91425" tIns="91425" rIns="91425" bIns="91425" anchor="b" anchorCtr="0">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586725" y="1353788"/>
            <a:ext cx="79707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a:spLocks noGrp="1"/>
          </p:cNvSpPr>
          <p:nvPr>
            <p:ph type="body" idx="1"/>
          </p:nvPr>
        </p:nvSpPr>
        <p:spPr>
          <a:xfrm>
            <a:off x="586725" y="2968388"/>
            <a:ext cx="79707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509550" y="1921350"/>
            <a:ext cx="8124900" cy="130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3;p4"/>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311700" y="1417950"/>
            <a:ext cx="3999900" cy="3150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5"/>
          <p:cNvSpPr txBox="1">
            <a:spLocks noGrp="1"/>
          </p:cNvSpPr>
          <p:nvPr>
            <p:ph type="body" idx="2"/>
          </p:nvPr>
        </p:nvSpPr>
        <p:spPr>
          <a:xfrm>
            <a:off x="4832400" y="1417950"/>
            <a:ext cx="3999900" cy="3150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640350"/>
            <a:ext cx="2808000" cy="2928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9" name="Google Shape;49;p9"/>
          <p:cNvSpPr txBox="1">
            <a:spLocks noGrp="1"/>
          </p:cNvSpPr>
          <p:nvPr>
            <p:ph type="title"/>
          </p:nvPr>
        </p:nvSpPr>
        <p:spPr>
          <a:xfrm>
            <a:off x="265500" y="1084625"/>
            <a:ext cx="4045200" cy="170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2845200"/>
            <a:ext cx="4045200" cy="1421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51" name="Google Shape;5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lue-gold">
    <p:bg>
      <p:bgPr>
        <a:solidFill>
          <a:srgbClr val="EA99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630600" y="331275"/>
            <a:ext cx="7893000" cy="1853700"/>
          </a:xfrm>
          <a:prstGeom prst="rect">
            <a:avLst/>
          </a:prstGeom>
        </p:spPr>
        <p:txBody>
          <a:bodyPr spcFirstLastPara="1" wrap="square" lIns="91425" tIns="91425" rIns="91425" bIns="91425" anchor="b" anchorCtr="0">
            <a:normAutofit/>
          </a:bodyPr>
          <a:lstStyle/>
          <a:p>
            <a:pPr marL="0" lvl="0" indent="0" algn="ctr" rtl="0">
              <a:lnSpc>
                <a:spcPct val="125000"/>
              </a:lnSpc>
              <a:spcBef>
                <a:spcPts val="1000"/>
              </a:spcBef>
              <a:spcAft>
                <a:spcPts val="0"/>
              </a:spcAft>
              <a:buNone/>
            </a:pPr>
            <a:r>
              <a:rPr lang="en-GB" sz="5250">
                <a:solidFill>
                  <a:srgbClr val="000000"/>
                </a:solidFill>
                <a:latin typeface="Coming Soon"/>
                <a:ea typeface="Coming Soon"/>
                <a:cs typeface="Coming Soon"/>
                <a:sym typeface="Coming Soon"/>
              </a:rPr>
              <a:t>Ysgol Bodfari</a:t>
            </a:r>
            <a:endParaRPr sz="5250">
              <a:solidFill>
                <a:srgbClr val="000000"/>
              </a:solidFill>
              <a:latin typeface="Coming Soon"/>
              <a:ea typeface="Coming Soon"/>
              <a:cs typeface="Coming Soon"/>
              <a:sym typeface="Coming Soon"/>
            </a:endParaRPr>
          </a:p>
          <a:p>
            <a:pPr marL="0" lvl="0" indent="0" algn="ctr" rtl="0">
              <a:lnSpc>
                <a:spcPct val="165000"/>
              </a:lnSpc>
              <a:spcBef>
                <a:spcPts val="1000"/>
              </a:spcBef>
              <a:spcAft>
                <a:spcPts val="0"/>
              </a:spcAft>
              <a:buNone/>
            </a:pPr>
            <a:r>
              <a:rPr lang="en-GB" sz="2400">
                <a:solidFill>
                  <a:srgbClr val="000000"/>
                </a:solidFill>
                <a:latin typeface="Coming Soon"/>
                <a:ea typeface="Coming Soon"/>
                <a:cs typeface="Coming Soon"/>
                <a:sym typeface="Coming Soon"/>
              </a:rPr>
              <a:t>'Learning from each other, succeeding together'</a:t>
            </a:r>
            <a:endParaRPr sz="5600">
              <a:solidFill>
                <a:srgbClr val="000000"/>
              </a:solidFill>
              <a:latin typeface="Coming Soon"/>
              <a:ea typeface="Coming Soon"/>
              <a:cs typeface="Coming Soon"/>
              <a:sym typeface="Coming Soon"/>
            </a:endParaRPr>
          </a:p>
        </p:txBody>
      </p:sp>
      <p:sp>
        <p:nvSpPr>
          <p:cNvPr id="69" name="Google Shape;69;p13"/>
          <p:cNvSpPr txBox="1">
            <a:spLocks noGrp="1"/>
          </p:cNvSpPr>
          <p:nvPr>
            <p:ph type="subTitle" idx="1"/>
          </p:nvPr>
        </p:nvSpPr>
        <p:spPr>
          <a:xfrm>
            <a:off x="630600" y="3638550"/>
            <a:ext cx="7893000" cy="1274100"/>
          </a:xfrm>
          <a:prstGeom prst="rect">
            <a:avLst/>
          </a:prstGeom>
        </p:spPr>
        <p:txBody>
          <a:bodyPr spcFirstLastPara="1" wrap="square" lIns="91425" tIns="91425" rIns="91425" bIns="91425" anchor="ctr" anchorCtr="0">
            <a:normAutofit/>
          </a:bodyPr>
          <a:lstStyle/>
          <a:p>
            <a:pPr marL="0" lvl="0" indent="0" algn="ctr" rtl="0">
              <a:spcBef>
                <a:spcPts val="1000"/>
              </a:spcBef>
              <a:spcAft>
                <a:spcPts val="0"/>
              </a:spcAft>
              <a:buNone/>
            </a:pPr>
            <a:r>
              <a:rPr lang="en-GB" sz="3200">
                <a:solidFill>
                  <a:srgbClr val="000000"/>
                </a:solidFill>
                <a:latin typeface="Coming Soon"/>
                <a:ea typeface="Coming Soon"/>
                <a:cs typeface="Coming Soon"/>
                <a:sym typeface="Coming Soon"/>
              </a:rPr>
              <a:t>Curriculum Rationale</a:t>
            </a:r>
            <a:endParaRPr sz="3200">
              <a:solidFill>
                <a:srgbClr val="000000"/>
              </a:solidFill>
              <a:latin typeface="Coming Soon"/>
              <a:ea typeface="Coming Soon"/>
              <a:cs typeface="Coming Soon"/>
              <a:sym typeface="Coming Soon"/>
            </a:endParaRPr>
          </a:p>
        </p:txBody>
      </p:sp>
      <p:pic>
        <p:nvPicPr>
          <p:cNvPr id="70" name="Google Shape;70;p13"/>
          <p:cNvPicPr preferRelativeResize="0"/>
          <p:nvPr/>
        </p:nvPicPr>
        <p:blipFill>
          <a:blip r:embed="rId3">
            <a:alphaModFix/>
          </a:blip>
          <a:stretch>
            <a:fillRect/>
          </a:stretch>
        </p:blipFill>
        <p:spPr>
          <a:xfrm>
            <a:off x="3777987" y="2266000"/>
            <a:ext cx="1588025" cy="1588025"/>
          </a:xfrm>
          <a:prstGeom prst="rect">
            <a:avLst/>
          </a:prstGeom>
          <a:noFill/>
          <a:ln>
            <a:noFill/>
          </a:ln>
        </p:spPr>
      </p:pic>
      <p:sp>
        <p:nvSpPr>
          <p:cNvPr id="71" name="Google Shape;71;p13"/>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2" name="Google Shape;72;p13"/>
          <p:cNvSpPr/>
          <p:nvPr/>
        </p:nvSpPr>
        <p:spPr>
          <a:xfrm>
            <a:off x="5100" y="0"/>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3" name="Google Shape;73;p13"/>
          <p:cNvSpPr/>
          <p:nvPr/>
        </p:nvSpPr>
        <p:spPr>
          <a:xfrm>
            <a:off x="694475" y="2176050"/>
            <a:ext cx="474600" cy="196800"/>
          </a:xfrm>
          <a:prstGeom prst="rect">
            <a:avLst/>
          </a:prstGeom>
          <a:solidFill>
            <a:srgbClr val="E06666"/>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Values and Ethos</a:t>
            </a:r>
            <a:endParaRPr>
              <a:solidFill>
                <a:srgbClr val="000000"/>
              </a:solidFill>
              <a:latin typeface="Lexend"/>
              <a:ea typeface="Lexend"/>
              <a:cs typeface="Lexend"/>
              <a:sym typeface="Lexend"/>
            </a:endParaRPr>
          </a:p>
        </p:txBody>
      </p:sp>
      <p:sp>
        <p:nvSpPr>
          <p:cNvPr id="148" name="Google Shape;148;p22"/>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GB">
                <a:solidFill>
                  <a:srgbClr val="000000"/>
                </a:solidFill>
                <a:latin typeface="Lexend"/>
                <a:ea typeface="Lexend"/>
                <a:cs typeface="Lexend"/>
                <a:sym typeface="Lexend"/>
              </a:rPr>
              <a:t>At Ysgol Bodfari we believe that;</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All children have a sense of belonging in our school, community and the wider world.</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All children feel safe and supported in a warm and welcoming environment.</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We understand and value the whole child including their strengths, talents and personalities.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We are inclusive to all.</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Every child has the right to learn and develop at their own pace.</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We lay the foundation of lifelong learning.</a:t>
            </a:r>
            <a:endParaRPr>
              <a:solidFill>
                <a:srgbClr val="000000"/>
              </a:solidFill>
              <a:latin typeface="Lexend"/>
              <a:ea typeface="Lexend"/>
              <a:cs typeface="Lexend"/>
              <a:sym typeface="Lexend"/>
            </a:endParaRPr>
          </a:p>
        </p:txBody>
      </p:sp>
      <p:sp>
        <p:nvSpPr>
          <p:cNvPr id="149" name="Google Shape;149;p22"/>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0" name="Google Shape;150;p22"/>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51" name="Google Shape;151;p22"/>
          <p:cNvPicPr preferRelativeResize="0"/>
          <p:nvPr/>
        </p:nvPicPr>
        <p:blipFill>
          <a:blip r:embed="rId3">
            <a:alphaModFix/>
          </a:blip>
          <a:stretch>
            <a:fillRect/>
          </a:stretch>
        </p:blipFill>
        <p:spPr>
          <a:xfrm>
            <a:off x="6477675" y="372725"/>
            <a:ext cx="2223048" cy="1667274"/>
          </a:xfrm>
          <a:prstGeom prst="rect">
            <a:avLst/>
          </a:prstGeom>
          <a:noFill/>
          <a:ln>
            <a:noFill/>
          </a:ln>
          <a:effectLst>
            <a:outerShdw blurRad="57150" dist="19050" dir="5400000" algn="bl" rotWithShape="0">
              <a:srgbClr val="000000">
                <a:alpha val="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7" name="Google Shape;157;p2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Behaviours</a:t>
            </a:r>
            <a:endParaRPr>
              <a:solidFill>
                <a:srgbClr val="000000"/>
              </a:solidFill>
              <a:latin typeface="Lexend"/>
              <a:ea typeface="Lexend"/>
              <a:cs typeface="Lexend"/>
              <a:sym typeface="Lexend"/>
            </a:endParaRPr>
          </a:p>
        </p:txBody>
      </p:sp>
      <p:sp>
        <p:nvSpPr>
          <p:cNvPr id="158" name="Google Shape;158;p23"/>
          <p:cNvSpPr txBox="1">
            <a:spLocks noGrp="1"/>
          </p:cNvSpPr>
          <p:nvPr>
            <p:ph type="body" idx="1"/>
          </p:nvPr>
        </p:nvSpPr>
        <p:spPr>
          <a:xfrm>
            <a:off x="311625" y="1256750"/>
            <a:ext cx="8520600" cy="3530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954">
                <a:solidFill>
                  <a:srgbClr val="000000"/>
                </a:solidFill>
                <a:latin typeface="Lexend"/>
                <a:ea typeface="Lexend"/>
                <a:cs typeface="Lexend"/>
                <a:sym typeface="Lexend"/>
              </a:rPr>
              <a:t>What stakeholders like about us: </a:t>
            </a:r>
            <a:endParaRPr sz="1954">
              <a:solidFill>
                <a:srgbClr val="000000"/>
              </a:solidFill>
              <a:latin typeface="Lexend"/>
              <a:ea typeface="Lexend"/>
              <a:cs typeface="Lexend"/>
              <a:sym typeface="Lexend"/>
            </a:endParaRPr>
          </a:p>
          <a:p>
            <a:pPr marL="0" lvl="0" indent="0" algn="l" rtl="0">
              <a:spcBef>
                <a:spcPts val="1200"/>
              </a:spcBef>
              <a:spcAft>
                <a:spcPts val="0"/>
              </a:spcAft>
              <a:buNone/>
            </a:pPr>
            <a:r>
              <a:rPr lang="en-GB" sz="1954">
                <a:solidFill>
                  <a:srgbClr val="000000"/>
                </a:solidFill>
                <a:latin typeface="Lexend"/>
                <a:ea typeface="Lexend"/>
                <a:cs typeface="Lexend"/>
                <a:sym typeface="Lexend"/>
              </a:rPr>
              <a:t>Parents: </a:t>
            </a:r>
            <a:endParaRPr sz="1954">
              <a:solidFill>
                <a:srgbClr val="000000"/>
              </a:solidFill>
              <a:highlight>
                <a:srgbClr val="F4CCCC"/>
              </a:highlight>
              <a:latin typeface="Lexend"/>
              <a:ea typeface="Lexend"/>
              <a:cs typeface="Lexend"/>
              <a:sym typeface="Lexend"/>
            </a:endParaRPr>
          </a:p>
          <a:p>
            <a:pPr marL="457200" lvl="0" indent="-305104" algn="l" rtl="0">
              <a:spcBef>
                <a:spcPts val="1200"/>
              </a:spcBef>
              <a:spcAft>
                <a:spcPts val="0"/>
              </a:spcAft>
              <a:buClr>
                <a:srgbClr val="202124"/>
              </a:buClr>
              <a:buSzPts val="1205"/>
              <a:buFont typeface="Roboto"/>
              <a:buChar char="●"/>
            </a:pPr>
            <a:r>
              <a:rPr lang="en-GB" sz="1204" b="1" i="1">
                <a:solidFill>
                  <a:srgbClr val="202124"/>
                </a:solidFill>
                <a:latin typeface="Roboto"/>
                <a:ea typeface="Roboto"/>
                <a:cs typeface="Roboto"/>
                <a:sym typeface="Roboto"/>
              </a:rPr>
              <a:t>My child comes home every day with something new to tell me that they have learnt.</a:t>
            </a:r>
            <a:endParaRPr sz="1204" b="1" i="1">
              <a:solidFill>
                <a:srgbClr val="202124"/>
              </a:solidFill>
              <a:latin typeface="Roboto"/>
              <a:ea typeface="Roboto"/>
              <a:cs typeface="Roboto"/>
              <a:sym typeface="Roboto"/>
            </a:endParaRPr>
          </a:p>
          <a:p>
            <a:pPr marL="457200" lvl="0" indent="-305104" algn="l" rtl="0">
              <a:spcBef>
                <a:spcPts val="0"/>
              </a:spcBef>
              <a:spcAft>
                <a:spcPts val="0"/>
              </a:spcAft>
              <a:buClr>
                <a:srgbClr val="202124"/>
              </a:buClr>
              <a:buSzPts val="1205"/>
              <a:buFont typeface="Roboto"/>
              <a:buChar char="●"/>
            </a:pPr>
            <a:r>
              <a:rPr lang="en-GB" sz="1204" b="1" i="1">
                <a:solidFill>
                  <a:srgbClr val="202124"/>
                </a:solidFill>
                <a:latin typeface="Roboto"/>
                <a:ea typeface="Roboto"/>
                <a:cs typeface="Roboto"/>
                <a:sym typeface="Roboto"/>
              </a:rPr>
              <a:t>All topics have had activities to engage them.</a:t>
            </a:r>
            <a:endParaRPr sz="1204" b="1" i="1">
              <a:solidFill>
                <a:srgbClr val="202124"/>
              </a:solidFill>
              <a:latin typeface="Roboto"/>
              <a:ea typeface="Roboto"/>
              <a:cs typeface="Roboto"/>
              <a:sym typeface="Roboto"/>
            </a:endParaRPr>
          </a:p>
          <a:p>
            <a:pPr marL="457200" lvl="0" indent="-305104" algn="l" rtl="0">
              <a:spcBef>
                <a:spcPts val="0"/>
              </a:spcBef>
              <a:spcAft>
                <a:spcPts val="0"/>
              </a:spcAft>
              <a:buClr>
                <a:srgbClr val="202124"/>
              </a:buClr>
              <a:buSzPts val="1205"/>
              <a:buFont typeface="Roboto"/>
              <a:buChar char="●"/>
            </a:pPr>
            <a:r>
              <a:rPr lang="en-GB" sz="1204" b="1" i="1">
                <a:solidFill>
                  <a:srgbClr val="202124"/>
                </a:solidFill>
                <a:latin typeface="Roboto"/>
                <a:ea typeface="Roboto"/>
                <a:cs typeface="Roboto"/>
                <a:sym typeface="Roboto"/>
              </a:rPr>
              <a:t>Wonderful school with the best staff. </a:t>
            </a:r>
            <a:endParaRPr sz="1204" b="1" i="1">
              <a:solidFill>
                <a:srgbClr val="202124"/>
              </a:solidFill>
              <a:latin typeface="Roboto"/>
              <a:ea typeface="Roboto"/>
              <a:cs typeface="Roboto"/>
              <a:sym typeface="Roboto"/>
            </a:endParaRPr>
          </a:p>
          <a:p>
            <a:pPr marL="457200" lvl="0" indent="-305104" algn="l" rtl="0">
              <a:spcBef>
                <a:spcPts val="0"/>
              </a:spcBef>
              <a:spcAft>
                <a:spcPts val="0"/>
              </a:spcAft>
              <a:buClr>
                <a:srgbClr val="202124"/>
              </a:buClr>
              <a:buSzPts val="1205"/>
              <a:buFont typeface="Roboto"/>
              <a:buChar char="●"/>
            </a:pPr>
            <a:r>
              <a:rPr lang="en-GB" sz="1204" b="1" i="1">
                <a:solidFill>
                  <a:srgbClr val="202124"/>
                </a:solidFill>
                <a:latin typeface="Roboto"/>
                <a:ea typeface="Roboto"/>
                <a:cs typeface="Roboto"/>
                <a:sym typeface="Roboto"/>
              </a:rPr>
              <a:t>The school are very supportive and understanding. </a:t>
            </a:r>
            <a:endParaRPr sz="1204" b="1" i="1">
              <a:solidFill>
                <a:srgbClr val="202124"/>
              </a:solidFill>
              <a:latin typeface="Roboto"/>
              <a:ea typeface="Roboto"/>
              <a:cs typeface="Roboto"/>
              <a:sym typeface="Roboto"/>
            </a:endParaRPr>
          </a:p>
          <a:p>
            <a:pPr marL="457200" lvl="0" indent="-305104" algn="l" rtl="0">
              <a:spcBef>
                <a:spcPts val="0"/>
              </a:spcBef>
              <a:spcAft>
                <a:spcPts val="0"/>
              </a:spcAft>
              <a:buClr>
                <a:srgbClr val="202124"/>
              </a:buClr>
              <a:buSzPts val="1205"/>
              <a:buFont typeface="Roboto"/>
              <a:buChar char="●"/>
            </a:pPr>
            <a:r>
              <a:rPr lang="en-GB" sz="1204" b="1" i="1">
                <a:solidFill>
                  <a:srgbClr val="202124"/>
                </a:solidFill>
                <a:latin typeface="Roboto"/>
                <a:ea typeface="Roboto"/>
                <a:cs typeface="Roboto"/>
                <a:sym typeface="Roboto"/>
              </a:rPr>
              <a:t>I cannot rate this school anymore than I do! </a:t>
            </a:r>
            <a:endParaRPr sz="1204" b="1" i="1">
              <a:solidFill>
                <a:srgbClr val="202124"/>
              </a:solidFill>
              <a:latin typeface="Roboto"/>
              <a:ea typeface="Roboto"/>
              <a:cs typeface="Roboto"/>
              <a:sym typeface="Roboto"/>
            </a:endParaRPr>
          </a:p>
          <a:p>
            <a:pPr marL="0" lvl="0" indent="0" algn="l" rtl="0">
              <a:spcBef>
                <a:spcPts val="1200"/>
              </a:spcBef>
              <a:spcAft>
                <a:spcPts val="0"/>
              </a:spcAft>
              <a:buNone/>
            </a:pPr>
            <a:r>
              <a:rPr lang="en-GB" sz="1954">
                <a:solidFill>
                  <a:srgbClr val="000000"/>
                </a:solidFill>
                <a:latin typeface="Lexend"/>
                <a:ea typeface="Lexend"/>
                <a:cs typeface="Lexend"/>
                <a:sym typeface="Lexend"/>
              </a:rPr>
              <a:t>Members of the community: </a:t>
            </a:r>
            <a:endParaRPr sz="1954">
              <a:solidFill>
                <a:srgbClr val="000000"/>
              </a:solidFill>
              <a:latin typeface="Lexend"/>
              <a:ea typeface="Lexend"/>
              <a:cs typeface="Lexend"/>
              <a:sym typeface="Lexend"/>
            </a:endParaRPr>
          </a:p>
          <a:p>
            <a:pPr marL="457200" lvl="0" indent="-301929" algn="l" rtl="0">
              <a:spcBef>
                <a:spcPts val="1200"/>
              </a:spcBef>
              <a:spcAft>
                <a:spcPts val="0"/>
              </a:spcAft>
              <a:buClr>
                <a:srgbClr val="000000"/>
              </a:buClr>
              <a:buSzPts val="1155"/>
              <a:buFont typeface="Lexend"/>
              <a:buChar char="●"/>
            </a:pPr>
            <a:r>
              <a:rPr lang="en-GB" sz="1154" i="1">
                <a:solidFill>
                  <a:srgbClr val="000000"/>
                </a:solidFill>
                <a:latin typeface="Lexend"/>
                <a:ea typeface="Lexend"/>
                <a:cs typeface="Lexend"/>
                <a:sym typeface="Lexend"/>
              </a:rPr>
              <a:t>The children were excellent</a:t>
            </a:r>
            <a:r>
              <a:rPr lang="en-GB" sz="1154">
                <a:solidFill>
                  <a:srgbClr val="000000"/>
                </a:solidFill>
                <a:latin typeface="Lexend"/>
                <a:ea typeface="Lexend"/>
                <a:cs typeface="Lexend"/>
                <a:sym typeface="Lexend"/>
              </a:rPr>
              <a:t>!</a:t>
            </a:r>
            <a:endParaRPr sz="1154">
              <a:solidFill>
                <a:srgbClr val="000000"/>
              </a:solidFill>
              <a:latin typeface="Lexend"/>
              <a:ea typeface="Lexend"/>
              <a:cs typeface="Lexend"/>
              <a:sym typeface="Lexend"/>
            </a:endParaRPr>
          </a:p>
          <a:p>
            <a:pPr marL="457200" lvl="0" indent="-301929" algn="l" rtl="0">
              <a:spcBef>
                <a:spcPts val="0"/>
              </a:spcBef>
              <a:spcAft>
                <a:spcPts val="0"/>
              </a:spcAft>
              <a:buClr>
                <a:srgbClr val="000000"/>
              </a:buClr>
              <a:buSzPts val="1155"/>
              <a:buFont typeface="Lexend"/>
              <a:buChar char="●"/>
            </a:pPr>
            <a:r>
              <a:rPr lang="en-GB" sz="1154" i="1">
                <a:solidFill>
                  <a:srgbClr val="000000"/>
                </a:solidFill>
                <a:latin typeface="Lexend"/>
                <a:ea typeface="Lexend"/>
                <a:cs typeface="Lexend"/>
                <a:sym typeface="Lexend"/>
              </a:rPr>
              <a:t>Pupils listen and follow instructions so well. </a:t>
            </a:r>
            <a:endParaRPr sz="1154" i="1">
              <a:solidFill>
                <a:srgbClr val="000000"/>
              </a:solidFill>
              <a:latin typeface="Lexend"/>
              <a:ea typeface="Lexend"/>
              <a:cs typeface="Lexend"/>
              <a:sym typeface="Lexend"/>
            </a:endParaRPr>
          </a:p>
          <a:p>
            <a:pPr marL="457200" lvl="0" indent="-301929" algn="l" rtl="0">
              <a:spcBef>
                <a:spcPts val="0"/>
              </a:spcBef>
              <a:spcAft>
                <a:spcPts val="0"/>
              </a:spcAft>
              <a:buClr>
                <a:srgbClr val="000000"/>
              </a:buClr>
              <a:buSzPts val="1155"/>
              <a:buFont typeface="Lexend"/>
              <a:buChar char="●"/>
            </a:pPr>
            <a:r>
              <a:rPr lang="en-GB" sz="1154" i="1">
                <a:solidFill>
                  <a:srgbClr val="000000"/>
                </a:solidFill>
                <a:latin typeface="Lexend"/>
                <a:ea typeface="Lexend"/>
                <a:cs typeface="Lexend"/>
                <a:sym typeface="Lexend"/>
              </a:rPr>
              <a:t>The children are doing an amazing job with the garden, they should be very proud of what they have achieved. </a:t>
            </a:r>
            <a:endParaRPr sz="1154" i="1">
              <a:solidFill>
                <a:srgbClr val="000000"/>
              </a:solidFill>
              <a:latin typeface="Lexend"/>
              <a:ea typeface="Lexend"/>
              <a:cs typeface="Lexend"/>
              <a:sym typeface="Lexend"/>
            </a:endParaRPr>
          </a:p>
          <a:p>
            <a:pPr marL="0" lvl="0" indent="0" algn="l" rtl="0">
              <a:spcBef>
                <a:spcPts val="1200"/>
              </a:spcBef>
              <a:spcAft>
                <a:spcPts val="1200"/>
              </a:spcAft>
              <a:buNone/>
            </a:pPr>
            <a:r>
              <a:rPr lang="en-GB" sz="1500">
                <a:solidFill>
                  <a:srgbClr val="000000"/>
                </a:solidFill>
                <a:latin typeface="Lexend"/>
                <a:ea typeface="Lexend"/>
                <a:cs typeface="Lexend"/>
                <a:sym typeface="Lexend"/>
              </a:rPr>
              <a:t>Feedback 2024</a:t>
            </a:r>
            <a:endParaRPr sz="1500">
              <a:solidFill>
                <a:srgbClr val="000000"/>
              </a:solidFill>
              <a:latin typeface="Lexend"/>
              <a:ea typeface="Lexend"/>
              <a:cs typeface="Lexend"/>
              <a:sym typeface="Lexend"/>
            </a:endParaRPr>
          </a:p>
        </p:txBody>
      </p:sp>
      <p:sp>
        <p:nvSpPr>
          <p:cNvPr id="159" name="Google Shape;159;p23"/>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60" name="Google Shape;160;p23"/>
          <p:cNvPicPr preferRelativeResize="0"/>
          <p:nvPr/>
        </p:nvPicPr>
        <p:blipFill rotWithShape="1">
          <a:blip r:embed="rId3">
            <a:alphaModFix/>
          </a:blip>
          <a:srcRect l="13763" b="18936"/>
          <a:stretch/>
        </p:blipFill>
        <p:spPr>
          <a:xfrm>
            <a:off x="5571275" y="147225"/>
            <a:ext cx="3451850" cy="2026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6" name="Google Shape;166;p24"/>
          <p:cNvSpPr txBox="1">
            <a:spLocks noGrp="1"/>
          </p:cNvSpPr>
          <p:nvPr>
            <p:ph type="body" idx="1"/>
          </p:nvPr>
        </p:nvSpPr>
        <p:spPr>
          <a:xfrm>
            <a:off x="311700" y="904350"/>
            <a:ext cx="8520600" cy="40281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SzPts val="688"/>
              <a:buNone/>
            </a:pPr>
            <a:r>
              <a:rPr lang="en-GB" sz="1068">
                <a:solidFill>
                  <a:srgbClr val="000000"/>
                </a:solidFill>
                <a:latin typeface="Lexend"/>
                <a:ea typeface="Lexend"/>
                <a:cs typeface="Lexend"/>
                <a:sym typeface="Lexend"/>
              </a:rPr>
              <a:t>We were visited by an Estyn Inspection team in November 2024. We are very proud to say that they found...</a:t>
            </a:r>
            <a:endParaRPr sz="1068">
              <a:solidFill>
                <a:srgbClr val="000000"/>
              </a:solidFill>
              <a:latin typeface="Lexend"/>
              <a:ea typeface="Lexend"/>
              <a:cs typeface="Lexend"/>
              <a:sym typeface="Lexend"/>
            </a:endParaRPr>
          </a:p>
          <a:p>
            <a:pPr marL="457200" lvl="0" indent="-296465" algn="l" rtl="0">
              <a:spcBef>
                <a:spcPts val="160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Standards of behaviour are excellent.</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Staff establish positive nurturing relationships with pupils.</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Staff, including support staff, are highly skilled in questioning.</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Pupils have regular opportunities to use their Welsh language. In addition, they learn about their Welsh heritage and culture.</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The work to improve reading exemplifies leaders' capacity to bring about change through strategic planning.</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Teachers draw on local expertise to enhance pupils' learning.</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There are many valuable opportunities for pupils to take on leadership roles that influence the life and work of the school.</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Parents hold the school's work in high regards and are very pleased with the school's role in nurturing and educating their children.</a:t>
            </a:r>
            <a:endParaRPr sz="1068">
              <a:solidFill>
                <a:srgbClr val="000000"/>
              </a:solidFill>
              <a:latin typeface="Lexend"/>
              <a:ea typeface="Lexend"/>
              <a:cs typeface="Lexend"/>
              <a:sym typeface="Lexend"/>
            </a:endParaRPr>
          </a:p>
          <a:p>
            <a:pPr marL="457200" lvl="0" indent="-296465" algn="l" rtl="0">
              <a:spcBef>
                <a:spcPts val="0"/>
              </a:spcBef>
              <a:spcAft>
                <a:spcPts val="0"/>
              </a:spcAft>
              <a:buClr>
                <a:srgbClr val="000000"/>
              </a:buClr>
              <a:buSzPts val="1069"/>
              <a:buFont typeface="Lexend"/>
              <a:buChar char="●"/>
            </a:pPr>
            <a:r>
              <a:rPr lang="en-GB" sz="1068">
                <a:solidFill>
                  <a:srgbClr val="000000"/>
                </a:solidFill>
                <a:latin typeface="Lexend"/>
                <a:ea typeface="Lexend"/>
                <a:cs typeface="Lexend"/>
                <a:sym typeface="Lexend"/>
              </a:rPr>
              <a:t>Pupils enjoy school and their rates of attendance are good.</a:t>
            </a:r>
            <a:endParaRPr sz="1068">
              <a:solidFill>
                <a:srgbClr val="000000"/>
              </a:solidFill>
              <a:latin typeface="Lexend"/>
              <a:ea typeface="Lexend"/>
              <a:cs typeface="Lexend"/>
              <a:sym typeface="Lexend"/>
            </a:endParaRPr>
          </a:p>
          <a:p>
            <a:pPr marL="0" lvl="0" indent="0" algn="l" rtl="0">
              <a:spcBef>
                <a:spcPts val="1600"/>
              </a:spcBef>
              <a:spcAft>
                <a:spcPts val="0"/>
              </a:spcAft>
              <a:buSzPts val="688"/>
              <a:buNone/>
            </a:pPr>
            <a:r>
              <a:rPr lang="en-GB" sz="1068">
                <a:solidFill>
                  <a:srgbClr val="000000"/>
                </a:solidFill>
                <a:latin typeface="Lexend"/>
                <a:ea typeface="Lexend"/>
                <a:cs typeface="Lexend"/>
                <a:sym typeface="Lexend"/>
              </a:rPr>
              <a:t>In addition, we were 'spotlighted'. This is a new part of the inspection process where inspectors identify interesting or innovative practice in a setting. Our 'spotlight' stated:</a:t>
            </a:r>
            <a:endParaRPr sz="1068">
              <a:solidFill>
                <a:srgbClr val="000000"/>
              </a:solidFill>
              <a:latin typeface="Lexend"/>
              <a:ea typeface="Lexend"/>
              <a:cs typeface="Lexend"/>
              <a:sym typeface="Lexend"/>
            </a:endParaRPr>
          </a:p>
          <a:p>
            <a:pPr marL="0" lvl="0" indent="0" algn="l" rtl="0">
              <a:spcBef>
                <a:spcPts val="1600"/>
              </a:spcBef>
              <a:spcAft>
                <a:spcPts val="1600"/>
              </a:spcAft>
              <a:buSzPts val="688"/>
              <a:buNone/>
            </a:pPr>
            <a:r>
              <a:rPr lang="en-GB" sz="1068">
                <a:solidFill>
                  <a:srgbClr val="000000"/>
                </a:solidFill>
                <a:latin typeface="Lexend"/>
                <a:ea typeface="Lexend"/>
                <a:cs typeface="Lexend"/>
                <a:sym typeface="Lexend"/>
              </a:rPr>
              <a:t>'Using assessment to support learning, especially of pupils' literacy and numeracy skills which is highly effective. Personalised next steps and to support children of all abilities to make progress in the development and application of literacy and numeracy skills.'</a:t>
            </a:r>
            <a:endParaRPr sz="1225">
              <a:solidFill>
                <a:srgbClr val="000000"/>
              </a:solidFill>
              <a:latin typeface="Lexend"/>
              <a:ea typeface="Lexend"/>
              <a:cs typeface="Lexend"/>
              <a:sym typeface="Lexend"/>
            </a:endParaRPr>
          </a:p>
        </p:txBody>
      </p:sp>
      <p:sp>
        <p:nvSpPr>
          <p:cNvPr id="167" name="Google Shape;167;p24"/>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8" name="Google Shape;168;p2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What Estyn said about us … </a:t>
            </a:r>
            <a:endParaRPr>
              <a:solidFill>
                <a:srgbClr val="000000"/>
              </a:solidFill>
              <a:latin typeface="Lexend"/>
              <a:ea typeface="Lexend"/>
              <a:cs typeface="Lexend"/>
              <a:sym typeface="Lexend"/>
            </a:endParaRPr>
          </a:p>
        </p:txBody>
      </p:sp>
      <p:pic>
        <p:nvPicPr>
          <p:cNvPr id="169" name="Google Shape;169;p24"/>
          <p:cNvPicPr preferRelativeResize="0"/>
          <p:nvPr/>
        </p:nvPicPr>
        <p:blipFill>
          <a:blip r:embed="rId3">
            <a:alphaModFix/>
          </a:blip>
          <a:stretch>
            <a:fillRect/>
          </a:stretch>
        </p:blipFill>
        <p:spPr>
          <a:xfrm>
            <a:off x="6627618" y="146300"/>
            <a:ext cx="2339507" cy="64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5" name="Google Shape;175;p2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Curriculum Considerations</a:t>
            </a:r>
            <a:endParaRPr>
              <a:solidFill>
                <a:srgbClr val="000000"/>
              </a:solidFill>
              <a:latin typeface="Lexend"/>
              <a:ea typeface="Lexend"/>
              <a:cs typeface="Lexend"/>
              <a:sym typeface="Lexend"/>
            </a:endParaRPr>
          </a:p>
        </p:txBody>
      </p:sp>
      <p:sp>
        <p:nvSpPr>
          <p:cNvPr id="176" name="Google Shape;176;p25"/>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latin typeface="Lexend"/>
                <a:ea typeface="Lexend"/>
                <a:cs typeface="Lexend"/>
                <a:sym typeface="Lexend"/>
              </a:rPr>
              <a:t>To allow us to create a comprehensive and balanced curriculum that is relevant to our learners, we shall explore all of the fundamental components of the Curriculum for Wales framework.</a:t>
            </a:r>
            <a:endParaRPr>
              <a:solidFill>
                <a:srgbClr val="000000"/>
              </a:solidFill>
              <a:latin typeface="Lexend"/>
              <a:ea typeface="Lexend"/>
              <a:cs typeface="Lexend"/>
              <a:sym typeface="Lexend"/>
            </a:endParaRPr>
          </a:p>
          <a:p>
            <a:pPr marL="0" lvl="0" indent="0" algn="l" rtl="0">
              <a:spcBef>
                <a:spcPts val="1200"/>
              </a:spcBef>
              <a:spcAft>
                <a:spcPts val="1200"/>
              </a:spcAft>
              <a:buNone/>
            </a:pPr>
            <a:endParaRPr>
              <a:solidFill>
                <a:srgbClr val="000000"/>
              </a:solidFill>
              <a:latin typeface="Lexend"/>
              <a:ea typeface="Lexend"/>
              <a:cs typeface="Lexend"/>
              <a:sym typeface="Lexend"/>
            </a:endParaRPr>
          </a:p>
        </p:txBody>
      </p:sp>
      <p:sp>
        <p:nvSpPr>
          <p:cNvPr id="177" name="Google Shape;177;p25"/>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78" name="Google Shape;178;p25"/>
          <p:cNvPicPr preferRelativeResize="0"/>
          <p:nvPr/>
        </p:nvPicPr>
        <p:blipFill rotWithShape="1">
          <a:blip r:embed="rId3">
            <a:alphaModFix/>
          </a:blip>
          <a:srcRect t="40091"/>
          <a:stretch/>
        </p:blipFill>
        <p:spPr>
          <a:xfrm>
            <a:off x="2835975" y="2571750"/>
            <a:ext cx="3116900" cy="2210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6"/>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4" name="Google Shape;184;p2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2000">
                <a:solidFill>
                  <a:srgbClr val="000000"/>
                </a:solidFill>
                <a:latin typeface="Lexend"/>
                <a:ea typeface="Lexend"/>
                <a:cs typeface="Lexend"/>
                <a:sym typeface="Lexend"/>
              </a:rPr>
              <a:t>Overview of Curriculum for Wales  </a:t>
            </a:r>
            <a:endParaRPr sz="2000">
              <a:solidFill>
                <a:srgbClr val="000000"/>
              </a:solidFill>
              <a:highlight>
                <a:srgbClr val="CFE2F3"/>
              </a:highlight>
              <a:latin typeface="Lexend"/>
              <a:ea typeface="Lexend"/>
              <a:cs typeface="Lexend"/>
              <a:sym typeface="Lexend"/>
            </a:endParaRPr>
          </a:p>
        </p:txBody>
      </p:sp>
      <p:sp>
        <p:nvSpPr>
          <p:cNvPr id="185" name="Google Shape;185;p26"/>
          <p:cNvSpPr txBox="1">
            <a:spLocks noGrp="1"/>
          </p:cNvSpPr>
          <p:nvPr>
            <p:ph type="body" idx="1"/>
          </p:nvPr>
        </p:nvSpPr>
        <p:spPr>
          <a:xfrm>
            <a:off x="311700" y="1017725"/>
            <a:ext cx="8520600" cy="3753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b="1">
                <a:solidFill>
                  <a:srgbClr val="000000"/>
                </a:solidFill>
                <a:latin typeface="Lexend"/>
                <a:ea typeface="Lexend"/>
                <a:cs typeface="Lexend"/>
                <a:sym typeface="Lexend"/>
              </a:rPr>
              <a:t>Four Core Purposes</a:t>
            </a:r>
            <a:endParaRPr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The four purposes are the guiding aspiration for our school curriculum. We want our learners to become;</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ambitious, capable learners, ready to learn throughout their lives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enterprising, creative contributors, ready to play a full part in life and work</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ethical, informed citizens of Wales and the world</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healthy, confident individuals, ready to lead fulfilling lives as valued members of society</a:t>
            </a:r>
            <a:endParaRPr>
              <a:solidFill>
                <a:srgbClr val="000000"/>
              </a:solidFill>
              <a:latin typeface="Lexend"/>
              <a:ea typeface="Lexend"/>
              <a:cs typeface="Lexend"/>
              <a:sym typeface="Lexend"/>
            </a:endParaRPr>
          </a:p>
        </p:txBody>
      </p:sp>
      <p:sp>
        <p:nvSpPr>
          <p:cNvPr id="186" name="Google Shape;186;p26"/>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87" name="Google Shape;187;p26" title="Bella 1.jpeg"/>
          <p:cNvPicPr preferRelativeResize="0"/>
          <p:nvPr/>
        </p:nvPicPr>
        <p:blipFill>
          <a:blip r:embed="rId3">
            <a:alphaModFix/>
          </a:blip>
          <a:stretch>
            <a:fillRect/>
          </a:stretch>
        </p:blipFill>
        <p:spPr>
          <a:xfrm>
            <a:off x="5089624" y="213216"/>
            <a:ext cx="520801" cy="779684"/>
          </a:xfrm>
          <a:prstGeom prst="rect">
            <a:avLst/>
          </a:prstGeom>
          <a:noFill/>
          <a:ln>
            <a:noFill/>
          </a:ln>
        </p:spPr>
      </p:pic>
      <p:pic>
        <p:nvPicPr>
          <p:cNvPr id="188" name="Google Shape;188;p26" title="Bella 2.jpg"/>
          <p:cNvPicPr preferRelativeResize="0"/>
          <p:nvPr/>
        </p:nvPicPr>
        <p:blipFill>
          <a:blip r:embed="rId4">
            <a:alphaModFix/>
          </a:blip>
          <a:stretch>
            <a:fillRect/>
          </a:stretch>
        </p:blipFill>
        <p:spPr>
          <a:xfrm>
            <a:off x="5732350" y="246938"/>
            <a:ext cx="805373" cy="712252"/>
          </a:xfrm>
          <a:prstGeom prst="rect">
            <a:avLst/>
          </a:prstGeom>
          <a:noFill/>
          <a:ln>
            <a:noFill/>
          </a:ln>
        </p:spPr>
      </p:pic>
      <p:pic>
        <p:nvPicPr>
          <p:cNvPr id="189" name="Google Shape;189;p26" title="Bella 3.jpg"/>
          <p:cNvPicPr preferRelativeResize="0"/>
          <p:nvPr/>
        </p:nvPicPr>
        <p:blipFill>
          <a:blip r:embed="rId5">
            <a:alphaModFix/>
          </a:blip>
          <a:stretch>
            <a:fillRect/>
          </a:stretch>
        </p:blipFill>
        <p:spPr>
          <a:xfrm>
            <a:off x="6632526" y="198697"/>
            <a:ext cx="805373" cy="808729"/>
          </a:xfrm>
          <a:prstGeom prst="rect">
            <a:avLst/>
          </a:prstGeom>
          <a:noFill/>
          <a:ln>
            <a:noFill/>
          </a:ln>
        </p:spPr>
      </p:pic>
      <p:pic>
        <p:nvPicPr>
          <p:cNvPr id="190" name="Google Shape;190;p26" title="Bella 4.jpg"/>
          <p:cNvPicPr preferRelativeResize="0"/>
          <p:nvPr/>
        </p:nvPicPr>
        <p:blipFill>
          <a:blip r:embed="rId6">
            <a:alphaModFix/>
          </a:blip>
          <a:stretch>
            <a:fillRect/>
          </a:stretch>
        </p:blipFill>
        <p:spPr>
          <a:xfrm>
            <a:off x="7532712" y="184176"/>
            <a:ext cx="758563" cy="8087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96" name="Google Shape;196;p27"/>
          <p:cNvSpPr txBox="1">
            <a:spLocks noGrp="1"/>
          </p:cNvSpPr>
          <p:nvPr>
            <p:ph type="body" idx="1"/>
          </p:nvPr>
        </p:nvSpPr>
        <p:spPr>
          <a:xfrm>
            <a:off x="311700" y="439975"/>
            <a:ext cx="8520600" cy="41289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2036" b="1">
                <a:solidFill>
                  <a:srgbClr val="000000"/>
                </a:solidFill>
                <a:latin typeface="Lexend"/>
                <a:ea typeface="Lexend"/>
                <a:cs typeface="Lexend"/>
                <a:sym typeface="Lexend"/>
              </a:rPr>
              <a:t>Integral Skills</a:t>
            </a:r>
            <a:endParaRPr sz="2036"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The four purposes are also underpinned by integral skills which will be developed within a wide range of learning and teaching. At the heart of these skills is the importance of our learners recognising, using and creating within a range of contexts that include financial, cultural, and social situations.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Creativity and innovation</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Critical thinking and problem-solving</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Personal effectiveness</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Planning and organising    </a:t>
            </a:r>
            <a:endParaRPr>
              <a:solidFill>
                <a:srgbClr val="000000"/>
              </a:solidFill>
              <a:latin typeface="Lexend"/>
              <a:ea typeface="Lexend"/>
              <a:cs typeface="Lexend"/>
              <a:sym typeface="Lexend"/>
            </a:endParaRPr>
          </a:p>
        </p:txBody>
      </p:sp>
      <p:sp>
        <p:nvSpPr>
          <p:cNvPr id="197" name="Google Shape;197;p27"/>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98" name="Google Shape;198;p27"/>
          <p:cNvPicPr preferRelativeResize="0"/>
          <p:nvPr/>
        </p:nvPicPr>
        <p:blipFill>
          <a:blip r:embed="rId3">
            <a:alphaModFix/>
          </a:blip>
          <a:stretch>
            <a:fillRect/>
          </a:stretch>
        </p:blipFill>
        <p:spPr>
          <a:xfrm>
            <a:off x="4776075" y="2101350"/>
            <a:ext cx="3702225" cy="2467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4" name="Google Shape;204;p28"/>
          <p:cNvSpPr txBox="1">
            <a:spLocks noGrp="1"/>
          </p:cNvSpPr>
          <p:nvPr>
            <p:ph type="body" idx="1"/>
          </p:nvPr>
        </p:nvSpPr>
        <p:spPr>
          <a:xfrm>
            <a:off x="311700" y="471775"/>
            <a:ext cx="5343000" cy="437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solidFill>
                  <a:srgbClr val="000000"/>
                </a:solidFill>
                <a:latin typeface="Lexend"/>
                <a:ea typeface="Lexend"/>
                <a:cs typeface="Lexend"/>
                <a:sym typeface="Lexend"/>
              </a:rPr>
              <a:t>Cross – Curricular Skills</a:t>
            </a:r>
            <a:endParaRPr sz="2000" b="1">
              <a:solidFill>
                <a:srgbClr val="000000"/>
              </a:solidFill>
              <a:latin typeface="Lexend"/>
              <a:ea typeface="Lexend"/>
              <a:cs typeface="Lexend"/>
              <a:sym typeface="Lexend"/>
            </a:endParaRPr>
          </a:p>
          <a:p>
            <a:pPr marL="0" lvl="0" indent="0" algn="l" rtl="0">
              <a:spcBef>
                <a:spcPts val="1200"/>
              </a:spcBef>
              <a:spcAft>
                <a:spcPts val="0"/>
              </a:spcAft>
              <a:buNone/>
            </a:pPr>
            <a:r>
              <a:rPr lang="en-GB" sz="1374">
                <a:solidFill>
                  <a:srgbClr val="000000"/>
                </a:solidFill>
                <a:latin typeface="Lexend"/>
                <a:ea typeface="Lexend"/>
                <a:cs typeface="Lexend"/>
                <a:sym typeface="Lexend"/>
              </a:rPr>
              <a:t>All learning and the ability to unlock knowledge requires the mandatory cross-curricular abilities of literacy, numeracy, and digital competence. They enable our students to:</a:t>
            </a:r>
            <a:endParaRPr sz="1374">
              <a:solidFill>
                <a:srgbClr val="000000"/>
              </a:solidFill>
              <a:latin typeface="Lexend"/>
              <a:ea typeface="Lexend"/>
              <a:cs typeface="Lexend"/>
              <a:sym typeface="Lexend"/>
            </a:endParaRPr>
          </a:p>
          <a:p>
            <a:pPr marL="0" lvl="0" indent="0" algn="l" rtl="0">
              <a:spcBef>
                <a:spcPts val="1200"/>
              </a:spcBef>
              <a:spcAft>
                <a:spcPts val="0"/>
              </a:spcAft>
              <a:buNone/>
            </a:pPr>
            <a:endParaRPr sz="1374">
              <a:solidFill>
                <a:srgbClr val="000000"/>
              </a:solidFill>
              <a:latin typeface="Lexend"/>
              <a:ea typeface="Lexend"/>
              <a:cs typeface="Lexend"/>
              <a:sym typeface="Lexend"/>
            </a:endParaRPr>
          </a:p>
          <a:p>
            <a:pPr marL="0" lvl="0" indent="0" algn="l" rtl="0">
              <a:spcBef>
                <a:spcPts val="1200"/>
              </a:spcBef>
              <a:spcAft>
                <a:spcPts val="0"/>
              </a:spcAft>
              <a:buNone/>
            </a:pPr>
            <a:r>
              <a:rPr lang="en-GB" sz="1374">
                <a:solidFill>
                  <a:srgbClr val="000000"/>
                </a:solidFill>
                <a:latin typeface="Lexend"/>
                <a:ea typeface="Lexend"/>
                <a:cs typeface="Lexend"/>
                <a:sym typeface="Lexend"/>
              </a:rPr>
              <a:t>• improve their listening, reading, speaking, and writing skills;</a:t>
            </a:r>
            <a:endParaRPr sz="1374">
              <a:solidFill>
                <a:srgbClr val="000000"/>
              </a:solidFill>
              <a:latin typeface="Lexend"/>
              <a:ea typeface="Lexend"/>
              <a:cs typeface="Lexend"/>
              <a:sym typeface="Lexend"/>
            </a:endParaRPr>
          </a:p>
          <a:p>
            <a:pPr marL="0" lvl="0" indent="0" algn="l" rtl="0">
              <a:spcBef>
                <a:spcPts val="1200"/>
              </a:spcBef>
              <a:spcAft>
                <a:spcPts val="0"/>
              </a:spcAft>
              <a:buNone/>
            </a:pPr>
            <a:r>
              <a:rPr lang="en-GB" sz="1374">
                <a:solidFill>
                  <a:srgbClr val="000000"/>
                </a:solidFill>
                <a:latin typeface="Lexend"/>
                <a:ea typeface="Lexend"/>
                <a:cs typeface="Lexend"/>
                <a:sym typeface="Lexend"/>
              </a:rPr>
              <a:t>• be able to utilise numbers and solve problems in real-life situations; and</a:t>
            </a:r>
            <a:endParaRPr sz="1374">
              <a:solidFill>
                <a:srgbClr val="000000"/>
              </a:solidFill>
              <a:latin typeface="Lexend"/>
              <a:ea typeface="Lexend"/>
              <a:cs typeface="Lexend"/>
              <a:sym typeface="Lexend"/>
            </a:endParaRPr>
          </a:p>
          <a:p>
            <a:pPr marL="0" lvl="0" indent="0" algn="l" rtl="0">
              <a:spcBef>
                <a:spcPts val="1200"/>
              </a:spcBef>
              <a:spcAft>
                <a:spcPts val="1200"/>
              </a:spcAft>
              <a:buNone/>
            </a:pPr>
            <a:r>
              <a:rPr lang="en-GB" sz="1374">
                <a:solidFill>
                  <a:srgbClr val="000000"/>
                </a:solidFill>
                <a:latin typeface="Lexend"/>
                <a:ea typeface="Lexend"/>
                <a:cs typeface="Lexend"/>
                <a:sym typeface="Lexend"/>
              </a:rPr>
              <a:t>• be confident users of a variety of technologies to help them function, communicate, and make sense of the world.</a:t>
            </a:r>
            <a:endParaRPr sz="1374">
              <a:solidFill>
                <a:srgbClr val="000000"/>
              </a:solidFill>
              <a:latin typeface="Lexend"/>
              <a:ea typeface="Lexend"/>
              <a:cs typeface="Lexend"/>
              <a:sym typeface="Lexend"/>
            </a:endParaRPr>
          </a:p>
        </p:txBody>
      </p:sp>
      <p:sp>
        <p:nvSpPr>
          <p:cNvPr id="205" name="Google Shape;205;p28"/>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06" name="Google Shape;206;p28"/>
          <p:cNvPicPr preferRelativeResize="0"/>
          <p:nvPr/>
        </p:nvPicPr>
        <p:blipFill>
          <a:blip r:embed="rId3">
            <a:alphaModFix/>
          </a:blip>
          <a:stretch>
            <a:fillRect/>
          </a:stretch>
        </p:blipFill>
        <p:spPr>
          <a:xfrm>
            <a:off x="5607325" y="664300"/>
            <a:ext cx="3411826" cy="3814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2" name="Google Shape;212;p29"/>
          <p:cNvSpPr txBox="1">
            <a:spLocks noGrp="1"/>
          </p:cNvSpPr>
          <p:nvPr>
            <p:ph type="body" idx="1"/>
          </p:nvPr>
        </p:nvSpPr>
        <p:spPr>
          <a:xfrm>
            <a:off x="311700" y="482375"/>
            <a:ext cx="8520600" cy="408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solidFill>
                  <a:srgbClr val="000000"/>
                </a:solidFill>
                <a:latin typeface="Lexend"/>
                <a:ea typeface="Lexend"/>
                <a:cs typeface="Lexend"/>
                <a:sym typeface="Lexend"/>
              </a:rPr>
              <a:t>Five Cross Cutting Themes</a:t>
            </a:r>
            <a:endParaRPr sz="2000"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There will be opportunities for learning and consideration of cross-cutting components incorporated into our school curriculum.</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This will allow our learners to;</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consider local, national and international contexts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develop understanding of careers and work-related experiences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develop understanding of human rights education</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understand the meaning of diversity</a:t>
            </a:r>
            <a:endParaRPr>
              <a:solidFill>
                <a:srgbClr val="000000"/>
              </a:solidFill>
              <a:latin typeface="Lexend"/>
              <a:ea typeface="Lexend"/>
              <a:cs typeface="Lexend"/>
              <a:sym typeface="Lexend"/>
            </a:endParaRPr>
          </a:p>
        </p:txBody>
      </p:sp>
      <p:sp>
        <p:nvSpPr>
          <p:cNvPr id="213" name="Google Shape;213;p29"/>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9" name="Google Shape;219;p30"/>
          <p:cNvSpPr txBox="1">
            <a:spLocks noGrp="1"/>
          </p:cNvSpPr>
          <p:nvPr>
            <p:ph type="body" idx="1"/>
          </p:nvPr>
        </p:nvSpPr>
        <p:spPr>
          <a:xfrm>
            <a:off x="311700" y="535400"/>
            <a:ext cx="8520600" cy="40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solidFill>
                  <a:srgbClr val="000000"/>
                </a:solidFill>
                <a:latin typeface="Lexend"/>
                <a:ea typeface="Lexend"/>
                <a:cs typeface="Lexend"/>
                <a:sym typeface="Lexend"/>
              </a:rPr>
              <a:t>Relationships and Sexuality Education (RSE)</a:t>
            </a:r>
            <a:endParaRPr sz="2000"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Relationships and Sexuality Education (RSE) is a mandatory element of the new curriculum and will be included through the cross-cutting elements of the curriculum, focusing on the three strands: • Relationships and identity • Sexual health and well-being • Empowerment, safety and respect</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RSE is a mandatory part of the curriculum and will be taught to pupils between the ages of 3 to 11 years.</a:t>
            </a:r>
            <a:endParaRPr>
              <a:solidFill>
                <a:srgbClr val="000000"/>
              </a:solidFill>
              <a:latin typeface="Lexend"/>
              <a:ea typeface="Lexend"/>
              <a:cs typeface="Lexend"/>
              <a:sym typeface="Lexend"/>
            </a:endParaRPr>
          </a:p>
        </p:txBody>
      </p:sp>
      <p:sp>
        <p:nvSpPr>
          <p:cNvPr id="220" name="Google Shape;220;p30"/>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21" name="Google Shape;221;p30"/>
          <p:cNvPicPr preferRelativeResize="0"/>
          <p:nvPr/>
        </p:nvPicPr>
        <p:blipFill rotWithShape="1">
          <a:blip r:embed="rId3">
            <a:alphaModFix/>
          </a:blip>
          <a:srcRect l="25578" t="25233"/>
          <a:stretch/>
        </p:blipFill>
        <p:spPr>
          <a:xfrm>
            <a:off x="6812675" y="3403075"/>
            <a:ext cx="2019625" cy="159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7" name="Google Shape;227;p31"/>
          <p:cNvSpPr txBox="1">
            <a:spLocks noGrp="1"/>
          </p:cNvSpPr>
          <p:nvPr>
            <p:ph type="body" idx="1"/>
          </p:nvPr>
        </p:nvSpPr>
        <p:spPr>
          <a:xfrm>
            <a:off x="311700" y="487675"/>
            <a:ext cx="8520600" cy="4081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2000" b="1">
                <a:solidFill>
                  <a:srgbClr val="000000"/>
                </a:solidFill>
                <a:latin typeface="Lexend"/>
                <a:ea typeface="Lexend"/>
                <a:cs typeface="Lexend"/>
                <a:sym typeface="Lexend"/>
              </a:rPr>
              <a:t>Areas of Learning Experience</a:t>
            </a:r>
            <a:endParaRPr sz="2000"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Opportunities for learning will be channelled through the following Areas of Learning:</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Expressive Arts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Humanities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Languages, Literacy &amp; Communication</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Mathematics &amp; Numeracy</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Science &amp; Technology</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Health &amp; Well-Being</a:t>
            </a:r>
            <a:endParaRPr>
              <a:solidFill>
                <a:srgbClr val="000000"/>
              </a:solidFill>
              <a:latin typeface="Lexend"/>
              <a:ea typeface="Lexend"/>
              <a:cs typeface="Lexend"/>
              <a:sym typeface="Lexend"/>
            </a:endParaRPr>
          </a:p>
        </p:txBody>
      </p:sp>
      <p:sp>
        <p:nvSpPr>
          <p:cNvPr id="228" name="Google Shape;228;p31"/>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29" name="Google Shape;229;p31"/>
          <p:cNvPicPr preferRelativeResize="0"/>
          <p:nvPr/>
        </p:nvPicPr>
        <p:blipFill>
          <a:blip r:embed="rId3">
            <a:alphaModFix/>
          </a:blip>
          <a:stretch>
            <a:fillRect/>
          </a:stretch>
        </p:blipFill>
        <p:spPr>
          <a:xfrm>
            <a:off x="5002575" y="1964600"/>
            <a:ext cx="3869650" cy="1812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Vision</a:t>
            </a:r>
            <a:endParaRPr>
              <a:solidFill>
                <a:srgbClr val="000000"/>
              </a:solidFill>
              <a:latin typeface="Lexend"/>
              <a:ea typeface="Lexend"/>
              <a:cs typeface="Lexend"/>
              <a:sym typeface="Lexend"/>
            </a:endParaRPr>
          </a:p>
        </p:txBody>
      </p:sp>
      <p:sp>
        <p:nvSpPr>
          <p:cNvPr id="79" name="Google Shape;79;p1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latin typeface="Lexend"/>
                <a:ea typeface="Lexend"/>
                <a:cs typeface="Lexend"/>
                <a:sym typeface="Lexend"/>
              </a:rPr>
              <a:t>At Ysgol Bodfari we aim to provide a safe and supportive environment that enables all learners to become confident, resilient individuals.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We aim to provide engaging and authentic experiences which allow children to explore and investigate the world around them.</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We aim to ensure that all learners succeed and achieve at their own pace</a:t>
            </a:r>
            <a:endParaRPr>
              <a:solidFill>
                <a:srgbClr val="000000"/>
              </a:solidFill>
              <a:latin typeface="Lexend"/>
              <a:ea typeface="Lexend"/>
              <a:cs typeface="Lexend"/>
              <a:sym typeface="Lexend"/>
            </a:endParaRPr>
          </a:p>
        </p:txBody>
      </p:sp>
      <p:sp>
        <p:nvSpPr>
          <p:cNvPr id="80" name="Google Shape;80;p14"/>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 name="Google Shape;81;p14"/>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5" name="Google Shape;235;p32"/>
          <p:cNvSpPr txBox="1">
            <a:spLocks noGrp="1"/>
          </p:cNvSpPr>
          <p:nvPr>
            <p:ph type="body" idx="1"/>
          </p:nvPr>
        </p:nvSpPr>
        <p:spPr>
          <a:xfrm>
            <a:off x="311700" y="535400"/>
            <a:ext cx="8520600" cy="40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b="1">
                <a:solidFill>
                  <a:srgbClr val="000000"/>
                </a:solidFill>
                <a:latin typeface="Lexend"/>
                <a:ea typeface="Lexend"/>
                <a:cs typeface="Lexend"/>
                <a:sym typeface="Lexend"/>
              </a:rPr>
              <a:t>Topic based approach to learning</a:t>
            </a:r>
            <a:endParaRPr sz="2000" b="1">
              <a:solidFill>
                <a:srgbClr val="000000"/>
              </a:solidFill>
              <a:latin typeface="Lexend"/>
              <a:ea typeface="Lexend"/>
              <a:cs typeface="Lexend"/>
              <a:sym typeface="Lexend"/>
            </a:endParaRPr>
          </a:p>
          <a:p>
            <a:pPr marL="0" lvl="0" indent="0" algn="l" rtl="0">
              <a:spcBef>
                <a:spcPts val="1200"/>
              </a:spcBef>
              <a:spcAft>
                <a:spcPts val="0"/>
              </a:spcAft>
              <a:buNone/>
            </a:pPr>
            <a:r>
              <a:rPr lang="en-GB" sz="1600">
                <a:solidFill>
                  <a:srgbClr val="000000"/>
                </a:solidFill>
                <a:latin typeface="Lexend"/>
                <a:ea typeface="Lexend"/>
                <a:cs typeface="Lexend"/>
                <a:sym typeface="Lexend"/>
              </a:rPr>
              <a:t>In both the Foundation Learning and Key Stage Two classes we teach through child initiated topics where all areas of the curriculum come together to create one holistic approach to learning. This allows our children to consolidate the skills they have learnt in meaningful and real life contexts.</a:t>
            </a:r>
            <a:endParaRPr sz="1600">
              <a:solidFill>
                <a:srgbClr val="000000"/>
              </a:solidFill>
              <a:latin typeface="Lexend"/>
              <a:ea typeface="Lexend"/>
              <a:cs typeface="Lexend"/>
              <a:sym typeface="Lexend"/>
            </a:endParaRPr>
          </a:p>
          <a:p>
            <a:pPr marL="0" lvl="0" indent="0" algn="l" rtl="0">
              <a:spcBef>
                <a:spcPts val="1200"/>
              </a:spcBef>
              <a:spcAft>
                <a:spcPts val="0"/>
              </a:spcAft>
              <a:buNone/>
            </a:pPr>
            <a:endParaRPr sz="1600">
              <a:solidFill>
                <a:srgbClr val="000000"/>
              </a:solidFill>
              <a:latin typeface="Lexend"/>
              <a:ea typeface="Lexend"/>
              <a:cs typeface="Lexend"/>
              <a:sym typeface="Lexend"/>
            </a:endParaRPr>
          </a:p>
          <a:p>
            <a:pPr marL="0" lvl="0" indent="0" algn="l" rtl="0">
              <a:spcBef>
                <a:spcPts val="1200"/>
              </a:spcBef>
              <a:spcAft>
                <a:spcPts val="1200"/>
              </a:spcAft>
              <a:buNone/>
            </a:pPr>
            <a:r>
              <a:rPr lang="en-GB" sz="1600">
                <a:solidFill>
                  <a:srgbClr val="000000"/>
                </a:solidFill>
                <a:latin typeface="Lexend"/>
                <a:ea typeface="Lexend"/>
                <a:cs typeface="Lexend"/>
                <a:sym typeface="Lexend"/>
              </a:rPr>
              <a:t>There are some examples where skills such as phonics and guided reading are taught in isolation to the topics due to their nature. However, when purposeful links can be made, these will also link to the main class topic</a:t>
            </a:r>
            <a:endParaRPr sz="1600">
              <a:solidFill>
                <a:srgbClr val="000000"/>
              </a:solidFill>
              <a:latin typeface="Lexend"/>
              <a:ea typeface="Lexend"/>
              <a:cs typeface="Lexend"/>
              <a:sym typeface="Lexend"/>
            </a:endParaRPr>
          </a:p>
        </p:txBody>
      </p:sp>
      <p:sp>
        <p:nvSpPr>
          <p:cNvPr id="236" name="Google Shape;236;p32"/>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37" name="Google Shape;237;p32"/>
          <p:cNvPicPr preferRelativeResize="0"/>
          <p:nvPr/>
        </p:nvPicPr>
        <p:blipFill>
          <a:blip r:embed="rId3">
            <a:alphaModFix/>
          </a:blip>
          <a:stretch>
            <a:fillRect/>
          </a:stretch>
        </p:blipFill>
        <p:spPr>
          <a:xfrm>
            <a:off x="6562774" y="3403125"/>
            <a:ext cx="1826599" cy="1461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3" name="Google Shape;243;p3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Religion, Values and Ethics at Ysgol Bodfari</a:t>
            </a:r>
            <a:endParaRPr>
              <a:solidFill>
                <a:srgbClr val="000000"/>
              </a:solidFill>
              <a:latin typeface="Lexend"/>
              <a:ea typeface="Lexend"/>
              <a:cs typeface="Lexend"/>
              <a:sym typeface="Lexend"/>
            </a:endParaRPr>
          </a:p>
        </p:txBody>
      </p:sp>
      <p:sp>
        <p:nvSpPr>
          <p:cNvPr id="244" name="Google Shape;244;p33"/>
          <p:cNvSpPr txBox="1">
            <a:spLocks noGrp="1"/>
          </p:cNvSpPr>
          <p:nvPr>
            <p:ph type="body" idx="1"/>
          </p:nvPr>
        </p:nvSpPr>
        <p:spPr>
          <a:xfrm>
            <a:off x="311700" y="900875"/>
            <a:ext cx="8520600" cy="31509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a:solidFill>
                  <a:srgbClr val="000000"/>
                </a:solidFill>
                <a:latin typeface="Lexend"/>
                <a:ea typeface="Lexend"/>
                <a:cs typeface="Lexend"/>
                <a:sym typeface="Lexend"/>
              </a:rPr>
              <a:t>Religion, Values and Ethics is a mandatory part of our Humanities curriculum and is built upon a series of concepts and big ideas. Our curriculum provides a range of disciplinary approaches to support learners to engage critically with a broad range of religious and non-religious philosophical convictions.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RVE forms part of the Humanities Area. This Area encompasses geography, history and religion, values and ethics. These disciplines share many common themes, concepts and transferable skills, whilst having their own discrete body of knowledge and skills.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There is no parental right to request that a child is withdrawn from RVE in the Curriculum for Wales.</a:t>
            </a:r>
            <a:endParaRPr>
              <a:solidFill>
                <a:srgbClr val="000000"/>
              </a:solidFill>
              <a:latin typeface="Lexend"/>
              <a:ea typeface="Lexend"/>
              <a:cs typeface="Lexend"/>
              <a:sym typeface="Lexend"/>
            </a:endParaRPr>
          </a:p>
        </p:txBody>
      </p:sp>
      <p:sp>
        <p:nvSpPr>
          <p:cNvPr id="245" name="Google Shape;245;p33"/>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46" name="Google Shape;246;p33"/>
          <p:cNvPicPr preferRelativeResize="0"/>
          <p:nvPr/>
        </p:nvPicPr>
        <p:blipFill>
          <a:blip r:embed="rId3">
            <a:alphaModFix/>
          </a:blip>
          <a:stretch>
            <a:fillRect/>
          </a:stretch>
        </p:blipFill>
        <p:spPr>
          <a:xfrm>
            <a:off x="3793925" y="3666775"/>
            <a:ext cx="1333500" cy="133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2" name="Google Shape;252;p34"/>
          <p:cNvSpPr txBox="1">
            <a:spLocks noGrp="1"/>
          </p:cNvSpPr>
          <p:nvPr>
            <p:ph type="body" idx="1"/>
          </p:nvPr>
        </p:nvSpPr>
        <p:spPr>
          <a:xfrm>
            <a:off x="311700" y="305225"/>
            <a:ext cx="3999900" cy="4397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b="1">
                <a:solidFill>
                  <a:srgbClr val="000000"/>
                </a:solidFill>
                <a:latin typeface="Lexend"/>
                <a:ea typeface="Lexend"/>
                <a:cs typeface="Lexend"/>
                <a:sym typeface="Lexend"/>
              </a:rPr>
              <a:t>In Ysgol Bodfari we have a regard to the Denbighshire Agreed Syllabus which is based on the Religion Values and Ethics Guidance. When designing our curriculum for Religion, Values and Ethics we consider:</a:t>
            </a:r>
            <a:endParaRPr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cross-cutting themes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cross-curricular skills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skills integral to the four purposes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Religion, Values and Ethics and the statements of what matters</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Spiritual development</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Religion, Values and Ethics Concepts</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The Religion, Values and Ethics lens</a:t>
            </a:r>
            <a:endParaRPr>
              <a:solidFill>
                <a:srgbClr val="000000"/>
              </a:solidFill>
              <a:latin typeface="Lexend"/>
              <a:ea typeface="Lexend"/>
              <a:cs typeface="Lexend"/>
              <a:sym typeface="Lexend"/>
            </a:endParaRPr>
          </a:p>
        </p:txBody>
      </p:sp>
      <p:sp>
        <p:nvSpPr>
          <p:cNvPr id="253" name="Google Shape;253;p34"/>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4" name="Google Shape;254;p34"/>
          <p:cNvSpPr txBox="1">
            <a:spLocks noGrp="1"/>
          </p:cNvSpPr>
          <p:nvPr>
            <p:ph type="body" idx="2"/>
          </p:nvPr>
        </p:nvSpPr>
        <p:spPr>
          <a:xfrm>
            <a:off x="4832400" y="305225"/>
            <a:ext cx="3999900" cy="4397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b="1">
                <a:solidFill>
                  <a:srgbClr val="000000"/>
                </a:solidFill>
                <a:latin typeface="Lexend"/>
                <a:ea typeface="Lexend"/>
                <a:cs typeface="Lexend"/>
                <a:sym typeface="Lexend"/>
              </a:rPr>
              <a:t>Religion, Values and Ethics supports the General Curriculum requirements that The curriculum is a balanced and broadly based curriculum that⁠:</a:t>
            </a:r>
            <a:endParaRPr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promotes the spiritual, moral, cultural, mental and physical development of the pupils and of society, and</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prepares the pupils for the opportunities, responsibilities and experiences of later life.</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It promotes healthy, confident individuals who have secure values and are establishing their spiritual and ethical beliefs</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In Ysgol Bodfari Religion, Values and Ethics may be taught as part of a topic or as discrete lessons.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8"/>
        <p:cNvGrpSpPr/>
        <p:nvPr/>
      </p:nvGrpSpPr>
      <p:grpSpPr>
        <a:xfrm>
          <a:off x="0" y="0"/>
          <a:ext cx="0" cy="0"/>
          <a:chOff x="0" y="0"/>
          <a:chExt cx="0" cy="0"/>
        </a:xfrm>
      </p:grpSpPr>
      <p:sp>
        <p:nvSpPr>
          <p:cNvPr id="259" name="Google Shape;259;p35"/>
          <p:cNvSpPr/>
          <p:nvPr/>
        </p:nvSpPr>
        <p:spPr>
          <a:xfrm>
            <a:off x="0" y="4927500"/>
            <a:ext cx="9144000" cy="21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60" name="Google Shape;260;p35" descr="File:Flag of Wales.svg - Wikimedia Commons"/>
          <p:cNvPicPr preferRelativeResize="0"/>
          <p:nvPr/>
        </p:nvPicPr>
        <p:blipFill rotWithShape="1">
          <a:blip r:embed="rId3">
            <a:alphaModFix amt="27000"/>
          </a:blip>
          <a:srcRect b="6191"/>
          <a:stretch/>
        </p:blipFill>
        <p:spPr>
          <a:xfrm>
            <a:off x="0" y="0"/>
            <a:ext cx="9144003" cy="5143499"/>
          </a:xfrm>
          <a:prstGeom prst="rect">
            <a:avLst/>
          </a:prstGeom>
          <a:noFill/>
          <a:ln>
            <a:noFill/>
          </a:ln>
        </p:spPr>
      </p:pic>
      <p:sp>
        <p:nvSpPr>
          <p:cNvPr id="261" name="Google Shape;261;p3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Cynefin</a:t>
            </a:r>
            <a:endParaRPr>
              <a:solidFill>
                <a:srgbClr val="000000"/>
              </a:solidFill>
              <a:latin typeface="Lexend"/>
              <a:ea typeface="Lexend"/>
              <a:cs typeface="Lexend"/>
              <a:sym typeface="Lexend"/>
            </a:endParaRPr>
          </a:p>
        </p:txBody>
      </p:sp>
      <p:sp>
        <p:nvSpPr>
          <p:cNvPr id="262" name="Google Shape;262;p35"/>
          <p:cNvSpPr txBox="1">
            <a:spLocks noGrp="1"/>
          </p:cNvSpPr>
          <p:nvPr>
            <p:ph type="body" idx="1"/>
          </p:nvPr>
        </p:nvSpPr>
        <p:spPr>
          <a:xfrm>
            <a:off x="311700" y="1634563"/>
            <a:ext cx="8520600" cy="315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latin typeface="Lexend"/>
                <a:ea typeface="Lexend"/>
                <a:cs typeface="Lexend"/>
                <a:sym typeface="Lexend"/>
              </a:rPr>
              <a:t>Children learn about their own localities and elsewhere in Wales, as well as in the wider world, which can help learners discover their heritage and develop a sense of place and cynefin. </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It can also promote an understanding of how the people of Wales, its communities, history, culture, landscape, resources and industries, interrelate with the rest of the world.</a:t>
            </a:r>
            <a:endParaRPr>
              <a:solidFill>
                <a:srgbClr val="000000"/>
              </a:solidFill>
              <a:latin typeface="Lexend"/>
              <a:ea typeface="Lexend"/>
              <a:cs typeface="Lexend"/>
              <a:sym typeface="Lexend"/>
            </a:endParaRPr>
          </a:p>
        </p:txBody>
      </p:sp>
      <p:pic>
        <p:nvPicPr>
          <p:cNvPr id="263" name="Google Shape;263;p35"/>
          <p:cNvPicPr preferRelativeResize="0"/>
          <p:nvPr/>
        </p:nvPicPr>
        <p:blipFill rotWithShape="1">
          <a:blip r:embed="rId4">
            <a:alphaModFix/>
          </a:blip>
          <a:srcRect t="14951"/>
          <a:stretch/>
        </p:blipFill>
        <p:spPr>
          <a:xfrm>
            <a:off x="6730250" y="3436525"/>
            <a:ext cx="2328125" cy="1627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body" idx="2"/>
          </p:nvPr>
        </p:nvSpPr>
        <p:spPr>
          <a:xfrm>
            <a:off x="4527600" y="1036950"/>
            <a:ext cx="3999900" cy="38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latin typeface="Lexend"/>
                <a:ea typeface="Lexend"/>
                <a:cs typeface="Lexend"/>
                <a:sym typeface="Lexend"/>
              </a:rPr>
              <a:t>Tools that will support our assessment processes include:</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AfL (Assessment for Learning) approaches within the classroom</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Monitoring cycles that include 'Learning Walks', 'Listening to Learners' and 'Book Monitoring'</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Online Scheduled Assessments</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Internal assessment activities</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Pupil Progress Meetings</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Growth Mindset</a:t>
            </a:r>
            <a:endParaRPr sz="1200">
              <a:solidFill>
                <a:srgbClr val="000000"/>
              </a:solidFill>
              <a:latin typeface="Lexend"/>
              <a:ea typeface="Lexend"/>
              <a:cs typeface="Lexend"/>
              <a:sym typeface="Lexend"/>
            </a:endParaRPr>
          </a:p>
          <a:p>
            <a:pPr marL="0" lvl="0" indent="0" algn="l" rtl="0">
              <a:spcBef>
                <a:spcPts val="1200"/>
              </a:spcBef>
              <a:spcAft>
                <a:spcPts val="1200"/>
              </a:spcAft>
              <a:buNone/>
            </a:pPr>
            <a:r>
              <a:rPr lang="en-GB" sz="1200">
                <a:solidFill>
                  <a:srgbClr val="000000"/>
                </a:solidFill>
                <a:latin typeface="Lexend"/>
                <a:ea typeface="Lexend"/>
                <a:cs typeface="Lexend"/>
                <a:sym typeface="Lexend"/>
              </a:rPr>
              <a:t>• PASS</a:t>
            </a:r>
            <a:endParaRPr sz="1200">
              <a:solidFill>
                <a:srgbClr val="000000"/>
              </a:solidFill>
              <a:latin typeface="Lexend"/>
              <a:ea typeface="Lexend"/>
              <a:cs typeface="Lexend"/>
              <a:sym typeface="Lexend"/>
            </a:endParaRPr>
          </a:p>
        </p:txBody>
      </p:sp>
      <p:sp>
        <p:nvSpPr>
          <p:cNvPr id="269" name="Google Shape;269;p36"/>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0" name="Google Shape;270;p3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Assessment</a:t>
            </a:r>
            <a:endParaRPr>
              <a:solidFill>
                <a:srgbClr val="000000"/>
              </a:solidFill>
              <a:latin typeface="Lexend"/>
              <a:ea typeface="Lexend"/>
              <a:cs typeface="Lexend"/>
              <a:sym typeface="Lexend"/>
            </a:endParaRPr>
          </a:p>
        </p:txBody>
      </p:sp>
      <p:sp>
        <p:nvSpPr>
          <p:cNvPr id="271" name="Google Shape;271;p36"/>
          <p:cNvSpPr txBox="1">
            <a:spLocks noGrp="1"/>
          </p:cNvSpPr>
          <p:nvPr>
            <p:ph type="body" idx="1"/>
          </p:nvPr>
        </p:nvSpPr>
        <p:spPr>
          <a:xfrm>
            <a:off x="311700" y="1036950"/>
            <a:ext cx="3999900" cy="38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latin typeface="Lexend"/>
                <a:ea typeface="Lexend"/>
                <a:cs typeface="Lexend"/>
                <a:sym typeface="Lexend"/>
              </a:rPr>
              <a:t>Teachers will collaborate with students to identify their strengths, areas for improvement, and next stages in learning as assessment is an essential component of the learning process.</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Any assessment's main goal should be to aid each learner in moving forward. The following three aspects of assessment will help our learners continue to progress in their learning;</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Providing ongoing, daily assistance to individual students</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Tracking, recording, and reflecting on each learner's development over time</a:t>
            </a:r>
            <a:endParaRPr sz="1200">
              <a:solidFill>
                <a:srgbClr val="000000"/>
              </a:solidFill>
              <a:latin typeface="Lexend"/>
              <a:ea typeface="Lexend"/>
              <a:cs typeface="Lexend"/>
              <a:sym typeface="Lexend"/>
            </a:endParaRPr>
          </a:p>
          <a:p>
            <a:pPr marL="0" lvl="0" indent="0" algn="l" rtl="0">
              <a:spcBef>
                <a:spcPts val="1200"/>
              </a:spcBef>
              <a:spcAft>
                <a:spcPts val="0"/>
              </a:spcAft>
              <a:buNone/>
            </a:pPr>
            <a:r>
              <a:rPr lang="en-GB" sz="1200">
                <a:solidFill>
                  <a:srgbClr val="000000"/>
                </a:solidFill>
                <a:latin typeface="Lexend"/>
                <a:ea typeface="Lexend"/>
                <a:cs typeface="Lexend"/>
                <a:sym typeface="Lexend"/>
              </a:rPr>
              <a:t>• Recognising group development to reflect on practice within their learning</a:t>
            </a:r>
            <a:endParaRPr sz="1200">
              <a:solidFill>
                <a:srgbClr val="000000"/>
              </a:solidFill>
              <a:latin typeface="Lexend"/>
              <a:ea typeface="Lexend"/>
              <a:cs typeface="Lexend"/>
              <a:sym typeface="Lexend"/>
            </a:endParaRPr>
          </a:p>
          <a:p>
            <a:pPr marL="0" lvl="0" indent="0" algn="l" rtl="0">
              <a:spcBef>
                <a:spcPts val="1200"/>
              </a:spcBef>
              <a:spcAft>
                <a:spcPts val="1200"/>
              </a:spcAft>
              <a:buNone/>
            </a:pPr>
            <a:endParaRPr sz="1200">
              <a:solidFill>
                <a:srgbClr val="000000"/>
              </a:solidFill>
              <a:latin typeface="Lexend"/>
              <a:ea typeface="Lexend"/>
              <a:cs typeface="Lexend"/>
              <a:sym typeface="Lexend"/>
            </a:endParaRPr>
          </a:p>
        </p:txBody>
      </p:sp>
      <p:pic>
        <p:nvPicPr>
          <p:cNvPr id="272" name="Google Shape;272;p36" title="Assess.JPG"/>
          <p:cNvPicPr preferRelativeResize="0"/>
          <p:nvPr/>
        </p:nvPicPr>
        <p:blipFill>
          <a:blip r:embed="rId3">
            <a:alphaModFix/>
          </a:blip>
          <a:stretch>
            <a:fillRect/>
          </a:stretch>
        </p:blipFill>
        <p:spPr>
          <a:xfrm>
            <a:off x="7053925" y="3017300"/>
            <a:ext cx="1959225" cy="1719325"/>
          </a:xfrm>
          <a:prstGeom prst="rect">
            <a:avLst/>
          </a:prstGeom>
          <a:noFill/>
          <a:ln>
            <a:noFill/>
          </a:ln>
        </p:spPr>
      </p:pic>
      <p:sp>
        <p:nvSpPr>
          <p:cNvPr id="273" name="Google Shape;273;p36"/>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Enrichment</a:t>
            </a:r>
            <a:endParaRPr>
              <a:solidFill>
                <a:srgbClr val="000000"/>
              </a:solidFill>
              <a:latin typeface="Lexend"/>
              <a:ea typeface="Lexend"/>
              <a:cs typeface="Lexend"/>
              <a:sym typeface="Lexend"/>
            </a:endParaRPr>
          </a:p>
        </p:txBody>
      </p:sp>
      <p:pic>
        <p:nvPicPr>
          <p:cNvPr id="279" name="Google Shape;279;p37" title="Pic 3.jpg"/>
          <p:cNvPicPr preferRelativeResize="0"/>
          <p:nvPr/>
        </p:nvPicPr>
        <p:blipFill>
          <a:blip r:embed="rId3">
            <a:alphaModFix/>
          </a:blip>
          <a:stretch>
            <a:fillRect/>
          </a:stretch>
        </p:blipFill>
        <p:spPr>
          <a:xfrm>
            <a:off x="5493925" y="2323800"/>
            <a:ext cx="3383602" cy="2537676"/>
          </a:xfrm>
          <a:prstGeom prst="rect">
            <a:avLst/>
          </a:prstGeom>
          <a:noFill/>
          <a:ln>
            <a:noFill/>
          </a:ln>
        </p:spPr>
      </p:pic>
      <p:sp>
        <p:nvSpPr>
          <p:cNvPr id="280" name="Google Shape;280;p37"/>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1" name="Google Shape;281;p37"/>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2" name="Google Shape;282;p37"/>
          <p:cNvSpPr txBox="1">
            <a:spLocks noGrp="1"/>
          </p:cNvSpPr>
          <p:nvPr>
            <p:ph type="body" idx="1"/>
          </p:nvPr>
        </p:nvSpPr>
        <p:spPr>
          <a:xfrm>
            <a:off x="311700" y="996300"/>
            <a:ext cx="8520600" cy="386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rgbClr val="000000"/>
                </a:solidFill>
                <a:latin typeface="Lexend"/>
                <a:ea typeface="Lexend"/>
                <a:cs typeface="Lexend"/>
                <a:sym typeface="Lexend"/>
              </a:rPr>
              <a:t>Enrichment activities as those which are provided to enhance the learning experiences of our pupils. Curriculum for Wales shines a light on these experiences for our learners to have opportunities that they may not have been familiar with otherwise.</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We aim to provide a range of enrichment activities for our learners of all ages. These include;</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Trips</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Visits to school from experts to share their knowledge</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In school celebrations</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Film Nights</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Sporting Events</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Working with Secondary Schools</a:t>
            </a:r>
            <a:endParaRPr sz="1300">
              <a:solidFill>
                <a:srgbClr val="000000"/>
              </a:solidFill>
              <a:latin typeface="Lexend"/>
              <a:ea typeface="Lexend"/>
              <a:cs typeface="Lexend"/>
              <a:sym typeface="Lexend"/>
            </a:endParaRPr>
          </a:p>
          <a:p>
            <a:pPr marL="0" lvl="0" indent="0" algn="l" rtl="0">
              <a:spcBef>
                <a:spcPts val="1200"/>
              </a:spcBef>
              <a:spcAft>
                <a:spcPts val="1200"/>
              </a:spcAft>
              <a:buNone/>
            </a:pPr>
            <a:r>
              <a:rPr lang="en-GB" sz="1300">
                <a:solidFill>
                  <a:srgbClr val="000000"/>
                </a:solidFill>
                <a:latin typeface="Lexend"/>
                <a:ea typeface="Lexend"/>
                <a:cs typeface="Lexend"/>
                <a:sym typeface="Lexend"/>
              </a:rPr>
              <a:t>• Denbighshire County Council activities</a:t>
            </a:r>
            <a:endParaRPr sz="1300">
              <a:solidFill>
                <a:srgbClr val="000000"/>
              </a:solidFill>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Equal Opportunity</a:t>
            </a:r>
            <a:endParaRPr>
              <a:solidFill>
                <a:srgbClr val="000000"/>
              </a:solidFill>
              <a:latin typeface="Lexend"/>
              <a:ea typeface="Lexend"/>
              <a:cs typeface="Lexend"/>
              <a:sym typeface="Lexend"/>
            </a:endParaRPr>
          </a:p>
        </p:txBody>
      </p:sp>
      <p:sp>
        <p:nvSpPr>
          <p:cNvPr id="288" name="Google Shape;288;p38"/>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GB">
                <a:solidFill>
                  <a:srgbClr val="000000"/>
                </a:solidFill>
                <a:latin typeface="Lexend"/>
                <a:ea typeface="Lexend"/>
                <a:cs typeface="Lexend"/>
                <a:sym typeface="Lexend"/>
              </a:rPr>
              <a:t>Our school is aware of the needs and circumstances of all our learners. Our school curriculum considers equal opportunities through putting into place sufficient challenge, support and interventions or making reasonable adjustments as required.</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Our curriculum is designed to be inclusive of all learners - including those with Additional Learning Needs (ALN), More Able and Talented learners (MAT), pupils with English as an Additional Language (EAL) - allowing learners to progress along the same continuum of learning. Although, the pace at which learners progress along the continuum may differ – this provides opportunities to repeat, reflect, challenge and support as required for our learners on a group or individual basis.</a:t>
            </a:r>
            <a:endParaRPr>
              <a:solidFill>
                <a:srgbClr val="000000"/>
              </a:solidFill>
              <a:latin typeface="Lexend"/>
              <a:ea typeface="Lexend"/>
              <a:cs typeface="Lexend"/>
              <a:sym typeface="Lexend"/>
            </a:endParaRPr>
          </a:p>
        </p:txBody>
      </p:sp>
      <p:sp>
        <p:nvSpPr>
          <p:cNvPr id="289" name="Google Shape;289;p38"/>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0" name="Google Shape;290;p38"/>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91" name="Google Shape;291;p38"/>
          <p:cNvPicPr preferRelativeResize="0"/>
          <p:nvPr/>
        </p:nvPicPr>
        <p:blipFill>
          <a:blip r:embed="rId3">
            <a:alphaModFix/>
          </a:blip>
          <a:stretch>
            <a:fillRect/>
          </a:stretch>
        </p:blipFill>
        <p:spPr>
          <a:xfrm>
            <a:off x="5274825" y="90400"/>
            <a:ext cx="2780392" cy="132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9"/>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Reflection and Evaluation</a:t>
            </a:r>
            <a:endParaRPr>
              <a:solidFill>
                <a:srgbClr val="000000"/>
              </a:solidFill>
              <a:latin typeface="Lexend"/>
              <a:ea typeface="Lexend"/>
              <a:cs typeface="Lexend"/>
              <a:sym typeface="Lexend"/>
            </a:endParaRPr>
          </a:p>
        </p:txBody>
      </p:sp>
      <p:sp>
        <p:nvSpPr>
          <p:cNvPr id="297" name="Google Shape;297;p39"/>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a:solidFill>
                  <a:srgbClr val="000000"/>
                </a:solidFill>
                <a:latin typeface="Lexend"/>
                <a:ea typeface="Lexend"/>
                <a:cs typeface="Lexend"/>
                <a:sym typeface="Lexend"/>
              </a:rPr>
              <a:t>Both children and teaching staff are always reflecting and evaluating teaching and learning approaches.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Children reflect on the things that they have made or done and consider how they may progress.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Teaching staff evaluate topics at the end of each half term, considering what has worked and what they would do differently next time. They also continuously reflect on their pedagogy and teaching skills, seeking appropriate professional development (CPD).</a:t>
            </a:r>
            <a:endParaRPr>
              <a:solidFill>
                <a:srgbClr val="000000"/>
              </a:solidFill>
              <a:latin typeface="Lexend"/>
              <a:ea typeface="Lexend"/>
              <a:cs typeface="Lexend"/>
              <a:sym typeface="Lexend"/>
            </a:endParaRPr>
          </a:p>
        </p:txBody>
      </p:sp>
      <p:pic>
        <p:nvPicPr>
          <p:cNvPr id="298" name="Google Shape;298;p39" descr="File:Lightbulb illustration.png - Wikimedia Commons"/>
          <p:cNvPicPr preferRelativeResize="0"/>
          <p:nvPr/>
        </p:nvPicPr>
        <p:blipFill>
          <a:blip r:embed="rId3">
            <a:alphaModFix/>
          </a:blip>
          <a:stretch>
            <a:fillRect/>
          </a:stretch>
        </p:blipFill>
        <p:spPr>
          <a:xfrm>
            <a:off x="7812475" y="72663"/>
            <a:ext cx="1245125" cy="1245125"/>
          </a:xfrm>
          <a:prstGeom prst="rect">
            <a:avLst/>
          </a:prstGeom>
          <a:noFill/>
          <a:ln>
            <a:noFill/>
          </a:ln>
        </p:spPr>
      </p:pic>
      <p:sp>
        <p:nvSpPr>
          <p:cNvPr id="299" name="Google Shape;299;p39"/>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0" name="Google Shape;300;p39"/>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85"/>
        <p:cNvGrpSpPr/>
        <p:nvPr/>
      </p:nvGrpSpPr>
      <p:grpSpPr>
        <a:xfrm>
          <a:off x="0" y="0"/>
          <a:ext cx="0" cy="0"/>
          <a:chOff x="0" y="0"/>
          <a:chExt cx="0" cy="0"/>
        </a:xfrm>
      </p:grpSpPr>
      <p:sp>
        <p:nvSpPr>
          <p:cNvPr id="86" name="Google Shape;86;p15"/>
          <p:cNvSpPr/>
          <p:nvPr/>
        </p:nvSpPr>
        <p:spPr>
          <a:xfrm>
            <a:off x="0" y="2284700"/>
            <a:ext cx="9144000" cy="2747400"/>
          </a:xfrm>
          <a:prstGeom prst="rtTriangle">
            <a:avLst/>
          </a:prstGeom>
          <a:solidFill>
            <a:srgbClr val="E06666"/>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ming Soon"/>
              <a:ea typeface="Coming Soon"/>
              <a:cs typeface="Coming Soon"/>
              <a:sym typeface="Coming Soon"/>
            </a:endParaRPr>
          </a:p>
        </p:txBody>
      </p:sp>
      <p:sp>
        <p:nvSpPr>
          <p:cNvPr id="87" name="Google Shape;87;p1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a:solidFill>
                  <a:srgbClr val="000000"/>
                </a:solidFill>
                <a:latin typeface="Lexend"/>
                <a:ea typeface="Lexend"/>
                <a:cs typeface="Lexend"/>
                <a:sym typeface="Lexend"/>
              </a:rPr>
              <a:t>Our Curriculum</a:t>
            </a:r>
            <a:endParaRPr>
              <a:solidFill>
                <a:srgbClr val="000000"/>
              </a:solidFill>
              <a:latin typeface="Lexend"/>
              <a:ea typeface="Lexend"/>
              <a:cs typeface="Lexend"/>
              <a:sym typeface="Lexend"/>
            </a:endParaRPr>
          </a:p>
        </p:txBody>
      </p:sp>
      <p:sp>
        <p:nvSpPr>
          <p:cNvPr id="88" name="Google Shape;88;p15"/>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0" lvl="0" indent="0" algn="ctr" rtl="0">
              <a:lnSpc>
                <a:spcPct val="170000"/>
              </a:lnSpc>
              <a:spcBef>
                <a:spcPts val="3000"/>
              </a:spcBef>
              <a:spcAft>
                <a:spcPts val="0"/>
              </a:spcAft>
              <a:buNone/>
            </a:pPr>
            <a:r>
              <a:rPr lang="en-GB" sz="1600">
                <a:solidFill>
                  <a:srgbClr val="000000"/>
                </a:solidFill>
                <a:latin typeface="Lexend"/>
                <a:ea typeface="Lexend"/>
                <a:cs typeface="Lexend"/>
                <a:sym typeface="Lexend"/>
              </a:rPr>
              <a:t>Everything a student learns in school is part of the school curriculum. The needs of all our learners are at the forefront of our minds while constructing and developing the curriculum at Ysgol Bodfari.</a:t>
            </a:r>
            <a:endParaRPr sz="1600">
              <a:solidFill>
                <a:srgbClr val="000000"/>
              </a:solidFill>
              <a:latin typeface="Lexend"/>
              <a:ea typeface="Lexend"/>
              <a:cs typeface="Lexend"/>
              <a:sym typeface="Lexend"/>
            </a:endParaRPr>
          </a:p>
          <a:p>
            <a:pPr marL="0" lvl="0" indent="0" algn="ctr" rtl="0">
              <a:lnSpc>
                <a:spcPct val="170000"/>
              </a:lnSpc>
              <a:spcBef>
                <a:spcPts val="3000"/>
              </a:spcBef>
              <a:spcAft>
                <a:spcPts val="0"/>
              </a:spcAft>
              <a:buNone/>
            </a:pPr>
            <a:r>
              <a:rPr lang="en-GB" sz="1600">
                <a:solidFill>
                  <a:srgbClr val="000000"/>
                </a:solidFill>
                <a:latin typeface="Lexend"/>
                <a:ea typeface="Lexend"/>
                <a:cs typeface="Lexend"/>
                <a:sym typeface="Lexend"/>
              </a:rPr>
              <a:t>We consider “What, Why and How we teach” in great detail.</a:t>
            </a:r>
            <a:endParaRPr sz="1600">
              <a:solidFill>
                <a:srgbClr val="000000"/>
              </a:solidFill>
              <a:latin typeface="Lexend"/>
              <a:ea typeface="Lexend"/>
              <a:cs typeface="Lexend"/>
              <a:sym typeface="Lexend"/>
            </a:endParaRPr>
          </a:p>
          <a:p>
            <a:pPr marL="0" lvl="0" indent="0" algn="ctr" rtl="0">
              <a:lnSpc>
                <a:spcPct val="170000"/>
              </a:lnSpc>
              <a:spcBef>
                <a:spcPts val="3000"/>
              </a:spcBef>
              <a:spcAft>
                <a:spcPts val="0"/>
              </a:spcAft>
              <a:buNone/>
            </a:pPr>
            <a:endParaRPr sz="1400">
              <a:solidFill>
                <a:srgbClr val="000000"/>
              </a:solidFill>
              <a:latin typeface="Coming Soon"/>
              <a:ea typeface="Coming Soon"/>
              <a:cs typeface="Coming Soon"/>
              <a:sym typeface="Coming Soon"/>
            </a:endParaRPr>
          </a:p>
          <a:p>
            <a:pPr marL="0" lvl="0" indent="0" algn="l" rtl="0">
              <a:lnSpc>
                <a:spcPct val="105000"/>
              </a:lnSpc>
              <a:spcBef>
                <a:spcPts val="0"/>
              </a:spcBef>
              <a:spcAft>
                <a:spcPts val="1200"/>
              </a:spcAft>
              <a:buNone/>
            </a:pPr>
            <a:endParaRPr sz="1900">
              <a:solidFill>
                <a:srgbClr val="000000"/>
              </a:solidFill>
              <a:latin typeface="Coming Soon"/>
              <a:ea typeface="Coming Soon"/>
              <a:cs typeface="Coming Soon"/>
              <a:sym typeface="Coming Soon"/>
            </a:endParaRPr>
          </a:p>
        </p:txBody>
      </p:sp>
      <p:sp>
        <p:nvSpPr>
          <p:cNvPr id="89" name="Google Shape;89;p15"/>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0" name="Google Shape;90;p15"/>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
        <p:cNvGrpSpPr/>
        <p:nvPr/>
      </p:nvGrpSpPr>
      <p:grpSpPr>
        <a:xfrm>
          <a:off x="0" y="0"/>
          <a:ext cx="0" cy="0"/>
          <a:chOff x="0" y="0"/>
          <a:chExt cx="0" cy="0"/>
        </a:xfrm>
      </p:grpSpPr>
      <p:sp>
        <p:nvSpPr>
          <p:cNvPr id="95" name="Google Shape;95;p16"/>
          <p:cNvSpPr/>
          <p:nvPr/>
        </p:nvSpPr>
        <p:spPr>
          <a:xfrm>
            <a:off x="0" y="4625"/>
            <a:ext cx="9144000" cy="5143500"/>
          </a:xfrm>
          <a:prstGeom prst="frame">
            <a:avLst>
              <a:gd name="adj1" fmla="val 1978"/>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96" name="Google Shape;96;p16"/>
          <p:cNvPicPr preferRelativeResize="0"/>
          <p:nvPr/>
        </p:nvPicPr>
        <p:blipFill rotWithShape="1">
          <a:blip r:embed="rId3">
            <a:alphaModFix amt="16000"/>
          </a:blip>
          <a:srcRect t="9955" b="28475"/>
          <a:stretch/>
        </p:blipFill>
        <p:spPr>
          <a:xfrm>
            <a:off x="191900" y="195125"/>
            <a:ext cx="8760202" cy="4762499"/>
          </a:xfrm>
          <a:prstGeom prst="rect">
            <a:avLst/>
          </a:prstGeom>
          <a:noFill/>
          <a:ln>
            <a:noFill/>
          </a:ln>
        </p:spPr>
      </p:pic>
      <p:sp>
        <p:nvSpPr>
          <p:cNvPr id="97" name="Google Shape;97;p16"/>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b="1">
                <a:solidFill>
                  <a:srgbClr val="000000"/>
                </a:solidFill>
                <a:latin typeface="Lexend"/>
                <a:ea typeface="Lexend"/>
                <a:cs typeface="Lexend"/>
                <a:sym typeface="Lexend"/>
              </a:rPr>
              <a:t>Location</a:t>
            </a:r>
            <a:endParaRPr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Ysgol Bodfari is situated in a rural community consisting of our school, the Dinorben Arms, St Stephen’s church, AP Motors and the Oriel Gallery. The school itself is based in the centre of the community and boasts beautiful grounds which provides a perfect learning environment for our students.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b="1">
                <a:solidFill>
                  <a:srgbClr val="000000"/>
                </a:solidFill>
                <a:latin typeface="Lexend"/>
                <a:ea typeface="Lexend"/>
                <a:cs typeface="Lexend"/>
                <a:sym typeface="Lexend"/>
              </a:rPr>
              <a:t>This allows pupils to:</a:t>
            </a:r>
            <a:endParaRPr b="1">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Explore the outdoors while learning and in their own time.</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Build links with a small community giving them a sense of belonging.</a:t>
            </a: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Link with local businesses to develop skills and understanding of the wider world.</a:t>
            </a:r>
            <a:endParaRPr>
              <a:solidFill>
                <a:srgbClr val="000000"/>
              </a:solidFill>
              <a:latin typeface="Lexend"/>
              <a:ea typeface="Lexend"/>
              <a:cs typeface="Lexend"/>
              <a:sym typeface="Lexend"/>
            </a:endParaRPr>
          </a:p>
        </p:txBody>
      </p:sp>
      <p:sp>
        <p:nvSpPr>
          <p:cNvPr id="98" name="Google Shape;98;p1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Unique Factors</a:t>
            </a:r>
            <a:endParaRPr>
              <a:solidFill>
                <a:srgbClr val="000000"/>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4" name="Google Shape;104;p1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Small school ethos</a:t>
            </a:r>
            <a:endParaRPr>
              <a:solidFill>
                <a:srgbClr val="000000"/>
              </a:solidFill>
              <a:latin typeface="Lexend"/>
              <a:ea typeface="Lexend"/>
              <a:cs typeface="Lexend"/>
              <a:sym typeface="Lexend"/>
            </a:endParaRPr>
          </a:p>
        </p:txBody>
      </p:sp>
      <p:sp>
        <p:nvSpPr>
          <p:cNvPr id="105" name="Google Shape;105;p17"/>
          <p:cNvSpPr txBox="1">
            <a:spLocks noGrp="1"/>
          </p:cNvSpPr>
          <p:nvPr>
            <p:ph type="body" idx="1"/>
          </p:nvPr>
        </p:nvSpPr>
        <p:spPr>
          <a:xfrm>
            <a:off x="311700" y="1099750"/>
            <a:ext cx="8520600" cy="31509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358"/>
              <a:buNone/>
            </a:pPr>
            <a:r>
              <a:rPr lang="en-GB" sz="1485" i="1">
                <a:solidFill>
                  <a:srgbClr val="000000"/>
                </a:solidFill>
                <a:latin typeface="Coming Soon"/>
                <a:ea typeface="Coming Soon"/>
                <a:cs typeface="Coming Soon"/>
                <a:sym typeface="Coming Soon"/>
              </a:rPr>
              <a:t>“Coming to school is like having a second family”. Evelyn H, Year 6.</a:t>
            </a:r>
            <a:endParaRPr sz="1485" i="1">
              <a:solidFill>
                <a:srgbClr val="000000"/>
              </a:solidFill>
              <a:latin typeface="Coming Soon"/>
              <a:ea typeface="Coming Soon"/>
              <a:cs typeface="Coming Soon"/>
              <a:sym typeface="Coming Soon"/>
            </a:endParaRPr>
          </a:p>
          <a:p>
            <a:pPr marL="0" lvl="0" indent="0" algn="l" rtl="0">
              <a:lnSpc>
                <a:spcPct val="105000"/>
              </a:lnSpc>
              <a:spcBef>
                <a:spcPts val="1200"/>
              </a:spcBef>
              <a:spcAft>
                <a:spcPts val="0"/>
              </a:spcAft>
              <a:buSzPts val="358"/>
              <a:buNone/>
            </a:pPr>
            <a:r>
              <a:rPr lang="en-GB" sz="1485">
                <a:solidFill>
                  <a:srgbClr val="000000"/>
                </a:solidFill>
                <a:latin typeface="Lexend"/>
                <a:ea typeface="Lexend"/>
                <a:cs typeface="Lexend"/>
                <a:sym typeface="Lexend"/>
              </a:rPr>
              <a:t>Our school consists of a Foundation Phase class that supports learners from Nursery to Year Two and a Key Stage Two class that educates pupils in Years Three to Six. We have a small team of highly skilled staff with transferable skills. The size of our learning environment means that we get to know each individual pupil, their strengths and personalities.</a:t>
            </a:r>
            <a:endParaRPr sz="1485">
              <a:solidFill>
                <a:srgbClr val="000000"/>
              </a:solidFill>
              <a:latin typeface="Lexend"/>
              <a:ea typeface="Lexend"/>
              <a:cs typeface="Lexend"/>
              <a:sym typeface="Lexend"/>
            </a:endParaRPr>
          </a:p>
          <a:p>
            <a:pPr marL="0" lvl="0" indent="0" algn="l" rtl="0">
              <a:lnSpc>
                <a:spcPct val="105000"/>
              </a:lnSpc>
              <a:spcBef>
                <a:spcPts val="1200"/>
              </a:spcBef>
              <a:spcAft>
                <a:spcPts val="0"/>
              </a:spcAft>
              <a:buSzPts val="358"/>
              <a:buNone/>
            </a:pPr>
            <a:r>
              <a:rPr lang="en-GB" sz="1485">
                <a:solidFill>
                  <a:srgbClr val="000000"/>
                </a:solidFill>
                <a:latin typeface="Lexend"/>
                <a:ea typeface="Lexend"/>
                <a:cs typeface="Lexend"/>
                <a:sym typeface="Lexend"/>
              </a:rPr>
              <a:t>This allows pupils to:</a:t>
            </a:r>
            <a:endParaRPr sz="1485">
              <a:solidFill>
                <a:srgbClr val="000000"/>
              </a:solidFill>
              <a:latin typeface="Lexend"/>
              <a:ea typeface="Lexend"/>
              <a:cs typeface="Lexend"/>
              <a:sym typeface="Lexend"/>
            </a:endParaRPr>
          </a:p>
          <a:p>
            <a:pPr marL="0" lvl="0" indent="0" algn="l" rtl="0">
              <a:lnSpc>
                <a:spcPct val="105000"/>
              </a:lnSpc>
              <a:spcBef>
                <a:spcPts val="1200"/>
              </a:spcBef>
              <a:spcAft>
                <a:spcPts val="0"/>
              </a:spcAft>
              <a:buSzPts val="358"/>
              <a:buNone/>
            </a:pPr>
            <a:r>
              <a:rPr lang="en-GB" sz="1485">
                <a:solidFill>
                  <a:srgbClr val="000000"/>
                </a:solidFill>
                <a:latin typeface="Lexend"/>
                <a:ea typeface="Lexend"/>
                <a:cs typeface="Lexend"/>
                <a:sym typeface="Lexend"/>
              </a:rPr>
              <a:t>• Build relationships based on trust and respect.</a:t>
            </a:r>
            <a:endParaRPr sz="1485">
              <a:solidFill>
                <a:srgbClr val="000000"/>
              </a:solidFill>
              <a:latin typeface="Lexend"/>
              <a:ea typeface="Lexend"/>
              <a:cs typeface="Lexend"/>
              <a:sym typeface="Lexend"/>
            </a:endParaRPr>
          </a:p>
          <a:p>
            <a:pPr marL="0" lvl="0" indent="0" algn="l" rtl="0">
              <a:lnSpc>
                <a:spcPct val="105000"/>
              </a:lnSpc>
              <a:spcBef>
                <a:spcPts val="1200"/>
              </a:spcBef>
              <a:spcAft>
                <a:spcPts val="0"/>
              </a:spcAft>
              <a:buSzPts val="358"/>
              <a:buNone/>
            </a:pPr>
            <a:r>
              <a:rPr lang="en-GB" sz="1485">
                <a:solidFill>
                  <a:srgbClr val="000000"/>
                </a:solidFill>
                <a:latin typeface="Lexend"/>
                <a:ea typeface="Lexend"/>
                <a:cs typeface="Lexend"/>
                <a:sym typeface="Lexend"/>
              </a:rPr>
              <a:t>• Feel that they are heard and supported.</a:t>
            </a:r>
            <a:endParaRPr sz="1485">
              <a:solidFill>
                <a:srgbClr val="000000"/>
              </a:solidFill>
              <a:latin typeface="Lexend"/>
              <a:ea typeface="Lexend"/>
              <a:cs typeface="Lexend"/>
              <a:sym typeface="Lexend"/>
            </a:endParaRPr>
          </a:p>
          <a:p>
            <a:pPr marL="0" lvl="0" indent="0" algn="l" rtl="0">
              <a:lnSpc>
                <a:spcPct val="105000"/>
              </a:lnSpc>
              <a:spcBef>
                <a:spcPts val="1200"/>
              </a:spcBef>
              <a:spcAft>
                <a:spcPts val="0"/>
              </a:spcAft>
              <a:buSzPts val="358"/>
              <a:buNone/>
            </a:pPr>
            <a:r>
              <a:rPr lang="en-GB" sz="1485">
                <a:solidFill>
                  <a:srgbClr val="000000"/>
                </a:solidFill>
                <a:latin typeface="Lexend"/>
                <a:ea typeface="Lexend"/>
                <a:cs typeface="Lexend"/>
                <a:sym typeface="Lexend"/>
              </a:rPr>
              <a:t>• Develop positive relationships with peers.</a:t>
            </a:r>
            <a:endParaRPr sz="1485">
              <a:solidFill>
                <a:srgbClr val="000000"/>
              </a:solidFill>
              <a:latin typeface="Lexend"/>
              <a:ea typeface="Lexend"/>
              <a:cs typeface="Lexend"/>
              <a:sym typeface="Lexend"/>
            </a:endParaRPr>
          </a:p>
          <a:p>
            <a:pPr marL="0" lvl="0" indent="0" algn="l" rtl="0">
              <a:lnSpc>
                <a:spcPct val="105000"/>
              </a:lnSpc>
              <a:spcBef>
                <a:spcPts val="1200"/>
              </a:spcBef>
              <a:spcAft>
                <a:spcPts val="1200"/>
              </a:spcAft>
              <a:buSzPts val="358"/>
              <a:buNone/>
            </a:pPr>
            <a:r>
              <a:rPr lang="en-GB" sz="1485" i="1">
                <a:solidFill>
                  <a:srgbClr val="000000"/>
                </a:solidFill>
                <a:latin typeface="Coming Soon"/>
                <a:ea typeface="Coming Soon"/>
                <a:cs typeface="Coming Soon"/>
                <a:sym typeface="Coming Soon"/>
              </a:rPr>
              <a:t>“We might be small, but we are strong” Fern J, Year 5.</a:t>
            </a:r>
            <a:endParaRPr sz="1485" i="1">
              <a:solidFill>
                <a:srgbClr val="000000"/>
              </a:solidFill>
              <a:latin typeface="Coming Soon"/>
              <a:ea typeface="Coming Soon"/>
              <a:cs typeface="Coming Soon"/>
              <a:sym typeface="Coming Soon"/>
            </a:endParaRPr>
          </a:p>
        </p:txBody>
      </p:sp>
      <p:sp>
        <p:nvSpPr>
          <p:cNvPr id="106" name="Google Shape;106;p17"/>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07" name="Google Shape;107;p17" title="VE Day.JPG"/>
          <p:cNvPicPr preferRelativeResize="0"/>
          <p:nvPr/>
        </p:nvPicPr>
        <p:blipFill>
          <a:blip r:embed="rId3">
            <a:alphaModFix/>
          </a:blip>
          <a:stretch>
            <a:fillRect/>
          </a:stretch>
        </p:blipFill>
        <p:spPr>
          <a:xfrm>
            <a:off x="5294450" y="2601949"/>
            <a:ext cx="3200624" cy="2109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13" name="Google Shape;113;p1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Learning</a:t>
            </a:r>
            <a:endParaRPr>
              <a:solidFill>
                <a:srgbClr val="000000"/>
              </a:solidFill>
              <a:latin typeface="Lexend"/>
              <a:ea typeface="Lexend"/>
              <a:cs typeface="Lexend"/>
              <a:sym typeface="Lexend"/>
            </a:endParaRPr>
          </a:p>
        </p:txBody>
      </p:sp>
      <p:sp>
        <p:nvSpPr>
          <p:cNvPr id="114" name="Google Shape;114;p18"/>
          <p:cNvSpPr txBox="1">
            <a:spLocks noGrp="1"/>
          </p:cNvSpPr>
          <p:nvPr>
            <p:ph type="body" idx="1"/>
          </p:nvPr>
        </p:nvSpPr>
        <p:spPr>
          <a:xfrm>
            <a:off x="311700" y="1099725"/>
            <a:ext cx="8599200" cy="3506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a:solidFill>
                  <a:srgbClr val="000000"/>
                </a:solidFill>
                <a:latin typeface="Lexend"/>
                <a:ea typeface="Lexend"/>
                <a:cs typeface="Lexend"/>
                <a:sym typeface="Lexend"/>
              </a:rPr>
              <a:t>Pupils are fully involved in the development of an engaging curriculum that encompasses their interests and questions. Pupils voice is paramount in all areas of school life.</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i="1">
                <a:solidFill>
                  <a:srgbClr val="000000"/>
                </a:solidFill>
                <a:latin typeface="Coming Soon"/>
                <a:ea typeface="Coming Soon"/>
                <a:cs typeface="Coming Soon"/>
                <a:sym typeface="Coming Soon"/>
              </a:rPr>
              <a:t>“We get to learn about topics we enjoy.” Seb B, Year 5.</a:t>
            </a:r>
            <a:endParaRPr i="1">
              <a:solidFill>
                <a:srgbClr val="000000"/>
              </a:solidFill>
              <a:latin typeface="Coming Soon"/>
              <a:ea typeface="Coming Soon"/>
              <a:cs typeface="Coming Soon"/>
              <a:sym typeface="Coming Soon"/>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This allows pupils to;</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Feel valued and take ownership of their learning.</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Be engaged in their own learning as it has been led by them.</a:t>
            </a: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Progress in their learning and show improvement at their own pace.</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i="1">
                <a:solidFill>
                  <a:srgbClr val="000000"/>
                </a:solidFill>
                <a:latin typeface="Coming Soon"/>
                <a:ea typeface="Coming Soon"/>
                <a:cs typeface="Coming Soon"/>
                <a:sym typeface="Coming Soon"/>
              </a:rPr>
              <a:t>“ This school is great because everyone shines doing their work” Willow R, Year 2 </a:t>
            </a:r>
            <a:r>
              <a:rPr lang="en-GB">
                <a:solidFill>
                  <a:srgbClr val="000000"/>
                </a:solidFill>
                <a:highlight>
                  <a:srgbClr val="9FC5E8"/>
                </a:highlight>
                <a:latin typeface="Lexend"/>
                <a:ea typeface="Lexend"/>
                <a:cs typeface="Lexend"/>
                <a:sym typeface="Lexend"/>
              </a:rPr>
              <a:t> </a:t>
            </a:r>
            <a:endParaRPr>
              <a:solidFill>
                <a:srgbClr val="000000"/>
              </a:solidFill>
              <a:highlight>
                <a:srgbClr val="9FC5E8"/>
              </a:highlight>
              <a:latin typeface="Lexend"/>
              <a:ea typeface="Lexend"/>
              <a:cs typeface="Lexend"/>
              <a:sym typeface="Lexend"/>
            </a:endParaRPr>
          </a:p>
        </p:txBody>
      </p:sp>
      <p:sp>
        <p:nvSpPr>
          <p:cNvPr id="115" name="Google Shape;115;p18"/>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16" name="Google Shape;116;p18"/>
          <p:cNvPicPr preferRelativeResize="0"/>
          <p:nvPr/>
        </p:nvPicPr>
        <p:blipFill>
          <a:blip r:embed="rId3">
            <a:alphaModFix/>
          </a:blip>
          <a:stretch>
            <a:fillRect/>
          </a:stretch>
        </p:blipFill>
        <p:spPr>
          <a:xfrm>
            <a:off x="6334550" y="2385150"/>
            <a:ext cx="2640875" cy="1760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922937" y="0"/>
            <a:ext cx="7507665" cy="5003849"/>
          </a:xfrm>
          <a:prstGeom prst="rect">
            <a:avLst/>
          </a:prstGeom>
          <a:noFill/>
          <a:ln>
            <a:noFill/>
          </a:ln>
        </p:spPr>
      </p:pic>
      <p:pic>
        <p:nvPicPr>
          <p:cNvPr id="122" name="Google Shape;122;p19"/>
          <p:cNvPicPr preferRelativeResize="0"/>
          <p:nvPr/>
        </p:nvPicPr>
        <p:blipFill>
          <a:blip r:embed="rId4">
            <a:alphaModFix/>
          </a:blip>
          <a:stretch>
            <a:fillRect/>
          </a:stretch>
        </p:blipFill>
        <p:spPr>
          <a:xfrm>
            <a:off x="713400" y="2571750"/>
            <a:ext cx="3858600" cy="2432099"/>
          </a:xfrm>
          <a:prstGeom prst="rect">
            <a:avLst/>
          </a:prstGeom>
          <a:noFill/>
          <a:ln>
            <a:noFill/>
          </a:ln>
        </p:spPr>
      </p:pic>
      <p:pic>
        <p:nvPicPr>
          <p:cNvPr id="123" name="Google Shape;123;p19"/>
          <p:cNvPicPr preferRelativeResize="0"/>
          <p:nvPr/>
        </p:nvPicPr>
        <p:blipFill>
          <a:blip r:embed="rId5">
            <a:alphaModFix/>
          </a:blip>
          <a:stretch>
            <a:fillRect/>
          </a:stretch>
        </p:blipFill>
        <p:spPr>
          <a:xfrm>
            <a:off x="713405" y="0"/>
            <a:ext cx="3858600" cy="2571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Wrap around care</a:t>
            </a:r>
            <a:endParaRPr>
              <a:solidFill>
                <a:srgbClr val="000000"/>
              </a:solidFill>
              <a:latin typeface="Lexend"/>
              <a:ea typeface="Lexend"/>
              <a:cs typeface="Lexend"/>
              <a:sym typeface="Lexend"/>
            </a:endParaRPr>
          </a:p>
        </p:txBody>
      </p:sp>
      <p:sp>
        <p:nvSpPr>
          <p:cNvPr id="129" name="Google Shape;129;p20"/>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GB">
                <a:solidFill>
                  <a:srgbClr val="000000"/>
                </a:solidFill>
                <a:latin typeface="Lexend"/>
                <a:ea typeface="Lexend"/>
                <a:cs typeface="Lexend"/>
                <a:sym typeface="Lexend"/>
              </a:rPr>
              <a:t>Ysgol Bodfari hosts Busy Bods Wrap Around care which starts with a breakfast club from 7:45am. Busy Bods Playgroup welcomes children ages 2years 3months to join a fun and immersive learning environment ready for the start of their school journey. In addition, Busy Bods run an after-school club which cares for all school children until 5:30pm Monday to Friday.</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This allows pupils to;</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0"/>
              </a:spcAft>
              <a:buNone/>
            </a:pPr>
            <a:r>
              <a:rPr lang="en-GB">
                <a:solidFill>
                  <a:srgbClr val="000000"/>
                </a:solidFill>
                <a:latin typeface="Lexend"/>
                <a:ea typeface="Lexend"/>
                <a:cs typeface="Lexend"/>
                <a:sym typeface="Lexend"/>
              </a:rPr>
              <a:t>• Start the day with a healthy breakfast, while providing childcare for working families.</a:t>
            </a:r>
            <a:endParaRPr>
              <a:solidFill>
                <a:srgbClr val="000000"/>
              </a:solidFill>
              <a:latin typeface="Lexend"/>
              <a:ea typeface="Lexend"/>
              <a:cs typeface="Lexend"/>
              <a:sym typeface="Lexend"/>
            </a:endParaRPr>
          </a:p>
          <a:p>
            <a:pPr marL="0" lvl="0" indent="0" algn="l" rtl="0">
              <a:spcBef>
                <a:spcPts val="1200"/>
              </a:spcBef>
              <a:spcAft>
                <a:spcPts val="0"/>
              </a:spcAft>
              <a:buNone/>
            </a:pPr>
            <a:endParaRPr>
              <a:solidFill>
                <a:srgbClr val="000000"/>
              </a:solidFill>
              <a:latin typeface="Lexend"/>
              <a:ea typeface="Lexend"/>
              <a:cs typeface="Lexend"/>
              <a:sym typeface="Lexend"/>
            </a:endParaRPr>
          </a:p>
          <a:p>
            <a:pPr marL="0" lvl="0" indent="0" algn="l" rtl="0">
              <a:spcBef>
                <a:spcPts val="1200"/>
              </a:spcBef>
              <a:spcAft>
                <a:spcPts val="1200"/>
              </a:spcAft>
              <a:buNone/>
            </a:pPr>
            <a:r>
              <a:rPr lang="en-GB">
                <a:solidFill>
                  <a:srgbClr val="000000"/>
                </a:solidFill>
                <a:latin typeface="Lexend"/>
                <a:ea typeface="Lexend"/>
                <a:cs typeface="Lexend"/>
                <a:sym typeface="Lexend"/>
              </a:rPr>
              <a:t>• Our youngest learners in playgroup build relationships with school staff and start their learning journey in a high performing playgroup setting.</a:t>
            </a:r>
            <a:endParaRPr>
              <a:solidFill>
                <a:srgbClr val="000000"/>
              </a:solidFill>
              <a:latin typeface="Lexend"/>
              <a:ea typeface="Lexend"/>
              <a:cs typeface="Lexend"/>
              <a:sym typeface="Lexend"/>
            </a:endParaRPr>
          </a:p>
        </p:txBody>
      </p:sp>
      <p:sp>
        <p:nvSpPr>
          <p:cNvPr id="130" name="Google Shape;130;p20"/>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1" name="Google Shape;131;p20"/>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32" name="Google Shape;132;p20"/>
          <p:cNvPicPr preferRelativeResize="0"/>
          <p:nvPr/>
        </p:nvPicPr>
        <p:blipFill>
          <a:blip r:embed="rId3">
            <a:alphaModFix/>
          </a:blip>
          <a:stretch>
            <a:fillRect/>
          </a:stretch>
        </p:blipFill>
        <p:spPr>
          <a:xfrm>
            <a:off x="5553073" y="182775"/>
            <a:ext cx="989549" cy="1024901"/>
          </a:xfrm>
          <a:prstGeom prst="rect">
            <a:avLst/>
          </a:prstGeom>
          <a:noFill/>
          <a:ln>
            <a:noFill/>
          </a:ln>
        </p:spPr>
      </p:pic>
      <p:pic>
        <p:nvPicPr>
          <p:cNvPr id="133" name="Google Shape;133;p20"/>
          <p:cNvPicPr preferRelativeResize="0"/>
          <p:nvPr/>
        </p:nvPicPr>
        <p:blipFill>
          <a:blip r:embed="rId4">
            <a:alphaModFix/>
          </a:blip>
          <a:stretch>
            <a:fillRect/>
          </a:stretch>
        </p:blipFill>
        <p:spPr>
          <a:xfrm>
            <a:off x="7383075" y="2135500"/>
            <a:ext cx="1306865" cy="17424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000000"/>
                </a:solidFill>
                <a:latin typeface="Lexend"/>
                <a:ea typeface="Lexend"/>
                <a:cs typeface="Lexend"/>
                <a:sym typeface="Lexend"/>
              </a:rPr>
              <a:t>Wellbeing and support</a:t>
            </a:r>
            <a:endParaRPr>
              <a:solidFill>
                <a:srgbClr val="000000"/>
              </a:solidFill>
              <a:latin typeface="Lexend"/>
              <a:ea typeface="Lexend"/>
              <a:cs typeface="Lexend"/>
              <a:sym typeface="Lexend"/>
            </a:endParaRPr>
          </a:p>
        </p:txBody>
      </p:sp>
      <p:sp>
        <p:nvSpPr>
          <p:cNvPr id="139" name="Google Shape;139;p21"/>
          <p:cNvSpPr/>
          <p:nvPr/>
        </p:nvSpPr>
        <p:spPr>
          <a:xfrm>
            <a:off x="0" y="5000275"/>
            <a:ext cx="9144000" cy="14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0" name="Google Shape;140;p21"/>
          <p:cNvSpPr/>
          <p:nvPr/>
        </p:nvSpPr>
        <p:spPr>
          <a:xfrm>
            <a:off x="381000" y="1017725"/>
            <a:ext cx="520800" cy="3540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1" name="Google Shape;141;p21"/>
          <p:cNvSpPr txBox="1">
            <a:spLocks noGrp="1"/>
          </p:cNvSpPr>
          <p:nvPr>
            <p:ph type="body" idx="1"/>
          </p:nvPr>
        </p:nvSpPr>
        <p:spPr>
          <a:xfrm>
            <a:off x="311700" y="1107825"/>
            <a:ext cx="8520600" cy="370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rgbClr val="000000"/>
                </a:solidFill>
                <a:latin typeface="Lexend"/>
                <a:ea typeface="Lexend"/>
                <a:cs typeface="Lexend"/>
                <a:sym typeface="Lexend"/>
              </a:rPr>
              <a:t>All classroom staff are highly trained in supporting the wellbeing and development of our children. We understand children are individuals and we are able to support them irrespective of their needs or backgrounds. Each child is valued and we pride ourselves on the understanding that every child in our school matters. We encourage children to show care and empathy towards each other.</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i="1">
                <a:solidFill>
                  <a:srgbClr val="000000"/>
                </a:solidFill>
                <a:latin typeface="Coming Soon"/>
                <a:ea typeface="Coming Soon"/>
                <a:cs typeface="Coming Soon"/>
                <a:sym typeface="Coming Soon"/>
              </a:rPr>
              <a:t>“The teachers help us have fun!” Alex D, Year 5.</a:t>
            </a:r>
            <a:endParaRPr sz="1300" i="1">
              <a:solidFill>
                <a:srgbClr val="000000"/>
              </a:solidFill>
              <a:latin typeface="Coming Soon"/>
              <a:ea typeface="Coming Soon"/>
              <a:cs typeface="Coming Soon"/>
              <a:sym typeface="Coming Soon"/>
            </a:endParaRPr>
          </a:p>
          <a:p>
            <a:pPr marL="0" lvl="0" indent="0" algn="l" rtl="0">
              <a:spcBef>
                <a:spcPts val="1200"/>
              </a:spcBef>
              <a:spcAft>
                <a:spcPts val="0"/>
              </a:spcAft>
              <a:buNone/>
            </a:pP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This allows pupils to;</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Feel they can share their emotions and experiences with staff.</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Approach staff in times of need.</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a:solidFill>
                  <a:srgbClr val="000000"/>
                </a:solidFill>
                <a:latin typeface="Lexend"/>
                <a:ea typeface="Lexend"/>
                <a:cs typeface="Lexend"/>
                <a:sym typeface="Lexend"/>
              </a:rPr>
              <a:t>• Be ethically informed citizens within our school and the wider world.</a:t>
            </a:r>
            <a:endParaRPr sz="1300">
              <a:solidFill>
                <a:srgbClr val="000000"/>
              </a:solidFill>
              <a:latin typeface="Lexend"/>
              <a:ea typeface="Lexend"/>
              <a:cs typeface="Lexend"/>
              <a:sym typeface="Lexend"/>
            </a:endParaRPr>
          </a:p>
          <a:p>
            <a:pPr marL="0" lvl="0" indent="0" algn="l" rtl="0">
              <a:spcBef>
                <a:spcPts val="1200"/>
              </a:spcBef>
              <a:spcAft>
                <a:spcPts val="0"/>
              </a:spcAft>
              <a:buNone/>
            </a:pPr>
            <a:r>
              <a:rPr lang="en-GB" sz="1300" i="1">
                <a:solidFill>
                  <a:srgbClr val="000000"/>
                </a:solidFill>
                <a:latin typeface="Coming Soon"/>
                <a:ea typeface="Coming Soon"/>
                <a:cs typeface="Coming Soon"/>
                <a:sym typeface="Coming Soon"/>
              </a:rPr>
              <a:t>“Our teachers are special and kind.” - Skye M, Year 6.</a:t>
            </a:r>
            <a:endParaRPr sz="1300" i="1">
              <a:solidFill>
                <a:srgbClr val="000000"/>
              </a:solidFill>
              <a:latin typeface="Coming Soon"/>
              <a:ea typeface="Coming Soon"/>
              <a:cs typeface="Coming Soon"/>
              <a:sym typeface="Coming Soon"/>
            </a:endParaRPr>
          </a:p>
        </p:txBody>
      </p:sp>
      <p:pic>
        <p:nvPicPr>
          <p:cNvPr id="142" name="Google Shape;142;p21"/>
          <p:cNvPicPr preferRelativeResize="0"/>
          <p:nvPr/>
        </p:nvPicPr>
        <p:blipFill>
          <a:blip r:embed="rId3">
            <a:alphaModFix/>
          </a:blip>
          <a:stretch>
            <a:fillRect/>
          </a:stretch>
        </p:blipFill>
        <p:spPr>
          <a:xfrm>
            <a:off x="6174325" y="2320096"/>
            <a:ext cx="2501750" cy="1942325"/>
          </a:xfrm>
          <a:prstGeom prst="rect">
            <a:avLst/>
          </a:prstGeom>
          <a:noFill/>
          <a:ln>
            <a:noFill/>
          </a:ln>
        </p:spPr>
      </p:pic>
    </p:spTree>
  </p:cSld>
  <p:clrMapOvr>
    <a:masterClrMapping/>
  </p:clrMapOvr>
</p:sld>
</file>

<file path=ppt/theme/theme1.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2491</Words>
  <Application>Microsoft Office PowerPoint</Application>
  <PresentationFormat>On-screen Show (16:9)</PresentationFormat>
  <Paragraphs>194</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Roboto</vt:lpstr>
      <vt:lpstr>Coming Soon</vt:lpstr>
      <vt:lpstr>Lexend</vt:lpstr>
      <vt:lpstr>Arial</vt:lpstr>
      <vt:lpstr>Playfair Display</vt:lpstr>
      <vt:lpstr>Lato</vt:lpstr>
      <vt:lpstr>Blue &amp; Gold</vt:lpstr>
      <vt:lpstr>Ysgol Bodfari 'Learning from each other, succeeding together'</vt:lpstr>
      <vt:lpstr>Vision</vt:lpstr>
      <vt:lpstr>Our Curriculum</vt:lpstr>
      <vt:lpstr>Unique Factors</vt:lpstr>
      <vt:lpstr>Small school ethos</vt:lpstr>
      <vt:lpstr>Learning</vt:lpstr>
      <vt:lpstr>PowerPoint Presentation</vt:lpstr>
      <vt:lpstr>Wrap around care</vt:lpstr>
      <vt:lpstr>Wellbeing and support</vt:lpstr>
      <vt:lpstr>Values and Ethos</vt:lpstr>
      <vt:lpstr>Behaviours</vt:lpstr>
      <vt:lpstr>What Estyn said about us … </vt:lpstr>
      <vt:lpstr>Curriculum Considerations</vt:lpstr>
      <vt:lpstr>Overview of Curriculum for Wales  </vt:lpstr>
      <vt:lpstr>PowerPoint Presentation</vt:lpstr>
      <vt:lpstr>PowerPoint Presentation</vt:lpstr>
      <vt:lpstr>PowerPoint Presentation</vt:lpstr>
      <vt:lpstr>PowerPoint Presentation</vt:lpstr>
      <vt:lpstr>PowerPoint Presentation</vt:lpstr>
      <vt:lpstr>PowerPoint Presentation</vt:lpstr>
      <vt:lpstr>Religion, Values and Ethics at Ysgol Bodfari</vt:lpstr>
      <vt:lpstr>PowerPoint Presentation</vt:lpstr>
      <vt:lpstr>Cynefin</vt:lpstr>
      <vt:lpstr>Assessment</vt:lpstr>
      <vt:lpstr>Enrichment</vt:lpstr>
      <vt:lpstr>Equal Opportunity</vt:lpstr>
      <vt:lpstr>Reflection and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Ysgol Bodfari 'Learning from each other, succeeding together'</dc:title>
  <dc:creator>Amy Threlfall</dc:creator>
  <cp:lastModifiedBy>A Threlfall (Ysgol Bodfari)</cp:lastModifiedBy>
  <cp:revision>1</cp:revision>
  <dcterms:modified xsi:type="dcterms:W3CDTF">2025-09-23T14:02:46Z</dcterms:modified>
</cp:coreProperties>
</file>